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0" r:id="rId3"/>
    <p:sldId id="262" r:id="rId4"/>
    <p:sldId id="305" r:id="rId5"/>
    <p:sldId id="307" r:id="rId6"/>
    <p:sldId id="306" r:id="rId7"/>
    <p:sldId id="302" r:id="rId8"/>
    <p:sldId id="308" r:id="rId9"/>
    <p:sldId id="309" r:id="rId10"/>
    <p:sldId id="310" r:id="rId11"/>
    <p:sldId id="317" r:id="rId12"/>
    <p:sldId id="318" r:id="rId13"/>
    <p:sldId id="320" r:id="rId14"/>
    <p:sldId id="311" r:id="rId15"/>
    <p:sldId id="303" r:id="rId16"/>
    <p:sldId id="330" r:id="rId17"/>
    <p:sldId id="331" r:id="rId18"/>
    <p:sldId id="332" r:id="rId19"/>
    <p:sldId id="333" r:id="rId20"/>
    <p:sldId id="334" r:id="rId21"/>
    <p:sldId id="304" r:id="rId22"/>
    <p:sldId id="321" r:id="rId23"/>
    <p:sldId id="322" r:id="rId24"/>
    <p:sldId id="323" r:id="rId25"/>
    <p:sldId id="324" r:id="rId26"/>
    <p:sldId id="325" r:id="rId27"/>
    <p:sldId id="327" r:id="rId28"/>
    <p:sldId id="328" r:id="rId29"/>
    <p:sldId id="335" r:id="rId30"/>
    <p:sldId id="336" r:id="rId31"/>
    <p:sldId id="337" r:id="rId32"/>
    <p:sldId id="312" r:id="rId33"/>
    <p:sldId id="295" r:id="rId34"/>
  </p:sldIdLst>
  <p:sldSz cx="12192000" cy="6858000"/>
  <p:notesSz cx="6858000" cy="9144000"/>
  <p:embeddedFontLst>
    <p:embeddedFont>
      <p:font typeface="华文中宋" panose="02010600040101010101" pitchFamily="2" charset="-122"/>
      <p:regular r:id="rId37"/>
    </p:embeddedFont>
    <p:embeddedFont>
      <p:font typeface="楷体" panose="02010609060101010101" pitchFamily="49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67F"/>
    <a:srgbClr val="4472C4"/>
    <a:srgbClr val="800080"/>
    <a:srgbClr val="0000FF"/>
    <a:srgbClr val="00FF00"/>
    <a:srgbClr val="FF0000"/>
    <a:srgbClr val="091D66"/>
    <a:srgbClr val="0B2780"/>
    <a:srgbClr val="00008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1" autoAdjust="0"/>
    <p:restoredTop sz="94660"/>
  </p:normalViewPr>
  <p:slideViewPr>
    <p:cSldViewPr snapToGrid="0">
      <p:cViewPr>
        <p:scale>
          <a:sx n="119" d="100"/>
          <a:sy n="119" d="100"/>
        </p:scale>
        <p:origin x="148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53731738326098"/>
          <c:y val="0.20227158809423301"/>
          <c:w val="0.65590573446078704"/>
          <c:h val="0.737847869060399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22-224D-9148-E3BF84091D8D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22-224D-9148-E3BF84091D8D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22-224D-9148-E3BF84091D8D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22-224D-9148-E3BF84091D8D}"/>
              </c:ext>
            </c:extLst>
          </c:dPt>
          <c:dLbls>
            <c:dLbl>
              <c:idx val="0"/>
              <c:tx>
                <c:rich>
                  <a:bodyPr rot="0" vert="horz"/>
                  <a:lstStyle/>
                  <a:p>
                    <a:fld id="{E5F36CAD-4D55-4B5C-B2CA-56AC9E53C462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422-224D-9148-E3BF84091D8D}"/>
                </c:ext>
              </c:extLst>
            </c:dLbl>
            <c:dLbl>
              <c:idx val="1"/>
              <c:tx>
                <c:rich>
                  <a:bodyPr rot="0" vert="horz"/>
                  <a:lstStyle/>
                  <a:p>
                    <a:fld id="{7799FA06-8CD5-4137-95A4-C4DCCF1715E8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422-224D-9148-E3BF84091D8D}"/>
                </c:ext>
              </c:extLst>
            </c:dLbl>
            <c:dLbl>
              <c:idx val="2"/>
              <c:tx>
                <c:rich>
                  <a:bodyPr rot="0" vert="horz"/>
                  <a:lstStyle/>
                  <a:p>
                    <a:fld id="{BE6B3647-FF54-476F-BD53-595F62CF7853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422-224D-9148-E3BF84091D8D}"/>
                </c:ext>
              </c:extLst>
            </c:dLbl>
            <c:dLbl>
              <c:idx val="3"/>
              <c:tx>
                <c:rich>
                  <a:bodyPr rot="0" vert="horz"/>
                  <a:lstStyle/>
                  <a:p>
                    <a:fld id="{B6983AB6-D2E3-4EF8-B475-5CB256A975A0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422-224D-9148-E3BF84091D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/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HE</c:v>
                </c:pt>
                <c:pt idx="1">
                  <c:v>EX</c:v>
                </c:pt>
                <c:pt idx="2">
                  <c:v>SE</c:v>
                </c:pt>
                <c:pt idx="3">
                  <c:v>MA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0.58099999999999996</c:v>
                </c:pt>
                <c:pt idx="1">
                  <c:v>0.26200000000000001</c:v>
                </c:pt>
                <c:pt idx="2">
                  <c:v>0.13800000000000001</c:v>
                </c:pt>
                <c:pt idx="3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2-224D-9148-E3BF84091D8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ea344cf3-d1de-43df-83c8-79dca8b6f86c}"/>
      </c:ext>
    </c:extLst>
  </c:chart>
  <c:spPr>
    <a:noFill/>
    <a:ln>
      <a:noFill/>
    </a:ln>
    <a:effectLst/>
  </c:spPr>
  <c:txPr>
    <a:bodyPr/>
    <a:lstStyle/>
    <a:p>
      <a:pPr>
        <a:defRPr lang="zh-CN" sz="12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53731738326098"/>
          <c:y val="0.20227158809423301"/>
          <c:w val="0.65590573446078704"/>
          <c:h val="0.737847869060399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77-F84F-AA8F-808DE769880E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77-F84F-AA8F-808DE769880E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77-F84F-AA8F-808DE769880E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477-F84F-AA8F-808DE769880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A4532DA5-D37B-4734-8B33-F1632F6B9558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477-F84F-AA8F-808DE769880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D81C149A-CE71-486D-B3B2-B937F22A37E9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477-F84F-AA8F-808DE769880E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18000D4B-B032-4A93-B3BC-B50FC4D8053F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477-F84F-AA8F-808DE769880E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7DD5F9C8-165F-4EB1-9AA9-F2CFC36C08F5}" type="CATEGORYNAME">
                      <a:rPr lang="en-US" altLang="zh-CN" sz="1200"/>
                      <a:pPr/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477-F84F-AA8F-808DE76988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spc="0" baseline="0">
                    <a:solidFill>
                      <a:srgbClr val="091D66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HE</c:v>
                </c:pt>
                <c:pt idx="1">
                  <c:v>EX</c:v>
                </c:pt>
                <c:pt idx="2">
                  <c:v>SE</c:v>
                </c:pt>
                <c:pt idx="3">
                  <c:v>MA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0.45450000000000002</c:v>
                </c:pt>
                <c:pt idx="1">
                  <c:v>0.2757</c:v>
                </c:pt>
                <c:pt idx="2">
                  <c:v>0.16569999999999999</c:v>
                </c:pt>
                <c:pt idx="3">
                  <c:v>0.1041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77-F84F-AA8F-808DE769880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b56b61b-eba6-4468-8073-25645dc41f7b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2025/6/11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90.xml"/><Relationship Id="rId7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37.png"/><Relationship Id="rId3" Type="http://schemas.openxmlformats.org/officeDocument/2006/relationships/tags" Target="../tags/tag94.xml"/><Relationship Id="rId21" Type="http://schemas.openxmlformats.org/officeDocument/2006/relationships/image" Target="../media/image39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36.png"/><Relationship Id="rId2" Type="http://schemas.openxmlformats.org/officeDocument/2006/relationships/tags" Target="../tags/tag93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8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1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40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1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2.png"/><Relationship Id="rId5" Type="http://schemas.openxmlformats.org/officeDocument/2006/relationships/tags" Target="../tags/tag121.xml"/><Relationship Id="rId10" Type="http://schemas.openxmlformats.org/officeDocument/2006/relationships/image" Target="../media/image1.png"/><Relationship Id="rId4" Type="http://schemas.openxmlformats.org/officeDocument/2006/relationships/tags" Target="../tags/tag120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tags" Target="../tags/tag126.xml"/><Relationship Id="rId21" Type="http://schemas.openxmlformats.org/officeDocument/2006/relationships/image" Target="../media/image49.jpeg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tags" Target="../tags/tag125.xml"/><Relationship Id="rId16" Type="http://schemas.openxmlformats.org/officeDocument/2006/relationships/image" Target="../media/image44.png"/><Relationship Id="rId20" Type="http://schemas.openxmlformats.org/officeDocument/2006/relationships/image" Target="../media/image48.jpeg"/><Relationship Id="rId29" Type="http://schemas.openxmlformats.org/officeDocument/2006/relationships/image" Target="../media/image5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52.png"/><Relationship Id="rId32" Type="http://schemas.openxmlformats.org/officeDocument/2006/relationships/chart" Target="../charts/chart2.xml"/><Relationship Id="rId5" Type="http://schemas.openxmlformats.org/officeDocument/2006/relationships/tags" Target="../tags/tag128.xml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jpeg"/><Relationship Id="rId10" Type="http://schemas.openxmlformats.org/officeDocument/2006/relationships/tags" Target="../tags/tag133.xml"/><Relationship Id="rId19" Type="http://schemas.openxmlformats.org/officeDocument/2006/relationships/image" Target="../media/image47.jpeg"/><Relationship Id="rId31" Type="http://schemas.openxmlformats.org/officeDocument/2006/relationships/chart" Target="../charts/chart1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1.png"/><Relationship Id="rId22" Type="http://schemas.openxmlformats.org/officeDocument/2006/relationships/image" Target="../media/image50.jpe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8.xml"/><Relationship Id="rId7" Type="http://schemas.openxmlformats.org/officeDocument/2006/relationships/image" Target="../media/image13.sv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61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60.png"/><Relationship Id="rId2" Type="http://schemas.openxmlformats.org/officeDocument/2006/relationships/tags" Target="../tags/tag141.xml"/><Relationship Id="rId16" Type="http://schemas.openxmlformats.org/officeDocument/2006/relationships/image" Target="../media/image2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image" Target="../media/image1.png"/><Relationship Id="rId5" Type="http://schemas.openxmlformats.org/officeDocument/2006/relationships/tags" Target="../tags/tag144.xml"/><Relationship Id="rId1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tags" Target="../tags/tag14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18" Type="http://schemas.openxmlformats.org/officeDocument/2006/relationships/image" Target="../media/image65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image" Target="../media/image1.png"/><Relationship Id="rId2" Type="http://schemas.openxmlformats.org/officeDocument/2006/relationships/tags" Target="../tags/tag149.xml"/><Relationship Id="rId16" Type="http://schemas.openxmlformats.org/officeDocument/2006/relationships/image" Target="../media/image64.png"/><Relationship Id="rId20" Type="http://schemas.openxmlformats.org/officeDocument/2006/relationships/image" Target="../media/image67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image" Target="../media/image63.png"/><Relationship Id="rId10" Type="http://schemas.openxmlformats.org/officeDocument/2006/relationships/tags" Target="../tags/tag157.xml"/><Relationship Id="rId19" Type="http://schemas.openxmlformats.org/officeDocument/2006/relationships/image" Target="../media/image66.png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tags" Target="../tags/tag186.xml"/><Relationship Id="rId3" Type="http://schemas.openxmlformats.org/officeDocument/2006/relationships/tags" Target="../tags/tag163.xml"/><Relationship Id="rId21" Type="http://schemas.openxmlformats.org/officeDocument/2006/relationships/tags" Target="../tags/tag181.xml"/><Relationship Id="rId34" Type="http://schemas.openxmlformats.org/officeDocument/2006/relationships/image" Target="../media/image9.sv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33" Type="http://schemas.openxmlformats.org/officeDocument/2006/relationships/image" Target="../media/image8.png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29" Type="http://schemas.openxmlformats.org/officeDocument/2006/relationships/image" Target="../media/image68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image" Target="../media/image7.sv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71.svg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31" Type="http://schemas.openxmlformats.org/officeDocument/2006/relationships/image" Target="../media/image6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tags" Target="../tags/tag187.xml"/><Relationship Id="rId30" Type="http://schemas.openxmlformats.org/officeDocument/2006/relationships/image" Target="../media/image69.svg"/><Relationship Id="rId35" Type="http://schemas.openxmlformats.org/officeDocument/2006/relationships/image" Target="../media/image70.png"/><Relationship Id="rId8" Type="http://schemas.openxmlformats.org/officeDocument/2006/relationships/tags" Target="../tags/tag16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75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74.png"/><Relationship Id="rId5" Type="http://schemas.openxmlformats.org/officeDocument/2006/relationships/tags" Target="../tags/tag192.xml"/><Relationship Id="rId10" Type="http://schemas.openxmlformats.org/officeDocument/2006/relationships/image" Target="../media/image73.png"/><Relationship Id="rId4" Type="http://schemas.openxmlformats.org/officeDocument/2006/relationships/tags" Target="../tags/tag191.xml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8.png"/><Relationship Id="rId3" Type="http://schemas.openxmlformats.org/officeDocument/2006/relationships/tags" Target="../tags/tag4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7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11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5.svg"/><Relationship Id="rId28" Type="http://schemas.openxmlformats.org/officeDocument/2006/relationships/image" Target="../media/image10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Relationship Id="rId27" Type="http://schemas.openxmlformats.org/officeDocument/2006/relationships/image" Target="../media/image9.svg"/><Relationship Id="rId30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image" Target="../media/image7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7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00.xml"/><Relationship Id="rId7" Type="http://schemas.openxmlformats.org/officeDocument/2006/relationships/image" Target="../media/image13.sv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0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78.png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8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hyperlink" Target="http://110.42.214.164:81/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3.xml"/><Relationship Id="rId7" Type="http://schemas.openxmlformats.org/officeDocument/2006/relationships/image" Target="../media/image13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4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1.xml"/><Relationship Id="rId7" Type="http://schemas.openxmlformats.org/officeDocument/2006/relationships/image" Target="../media/image1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image" Target="../media/image17.jpeg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34" Type="http://schemas.openxmlformats.org/officeDocument/2006/relationships/image" Target="../media/image25.sv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image" Target="../media/image1.png"/><Relationship Id="rId33" Type="http://schemas.openxmlformats.org/officeDocument/2006/relationships/image" Target="../media/image24.png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image" Target="../media/image20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23.sv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image" Target="../media/image19.sv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2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image" Target="../media/image18.png"/><Relationship Id="rId30" Type="http://schemas.openxmlformats.org/officeDocument/2006/relationships/image" Target="../media/image21.svg"/><Relationship Id="rId8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8.xml"/><Relationship Id="rId7" Type="http://schemas.openxmlformats.org/officeDocument/2006/relationships/image" Target="../media/image13.sv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27.png"/><Relationship Id="rId3" Type="http://schemas.openxmlformats.org/officeDocument/2006/relationships/tags" Target="../tags/tag62.xml"/><Relationship Id="rId21" Type="http://schemas.openxmlformats.org/officeDocument/2006/relationships/image" Target="../media/image1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26.png"/><Relationship Id="rId2" Type="http://schemas.openxmlformats.org/officeDocument/2006/relationships/tags" Target="../tags/tag61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29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9.xml"/><Relationship Id="rId19" Type="http://schemas.openxmlformats.org/officeDocument/2006/relationships/image" Target="../media/image28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image" Target="../media/image32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31.png"/><Relationship Id="rId2" Type="http://schemas.openxmlformats.org/officeDocument/2006/relationships/tags" Target="../tags/tag75.xml"/><Relationship Id="rId16" Type="http://schemas.openxmlformats.org/officeDocument/2006/relationships/image" Target="../media/image30.png"/><Relationship Id="rId20" Type="http://schemas.openxmlformats.org/officeDocument/2006/relationships/image" Target="../media/image1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83.xml"/><Relationship Id="rId19" Type="http://schemas.openxmlformats.org/officeDocument/2006/relationships/image" Target="../media/image33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6167" y="2418194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6166" y="5038090"/>
            <a:ext cx="1001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2025/06/12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86167" y="4539729"/>
            <a:ext cx="10019664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86167" y="1484630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结题汇报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605531" y="1390129"/>
            <a:ext cx="832485" cy="954405"/>
            <a:chOff x="4316" y="2680"/>
            <a:chExt cx="1560" cy="1788"/>
          </a:xfrm>
        </p:grpSpPr>
        <p:sp>
          <p:nvSpPr>
            <p:cNvPr id="35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6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38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39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9372" y="3576434"/>
            <a:ext cx="4452620" cy="467995"/>
            <a:chOff x="6094" y="6052"/>
            <a:chExt cx="7012" cy="737"/>
          </a:xfrm>
        </p:grpSpPr>
        <p:sp>
          <p:nvSpPr>
            <p:cNvPr id="41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44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/>
        </p:nvPicPr>
        <p:blipFill rotWithShape="1">
          <a:blip r:embed="rId6"/>
          <a:srcRect l="1618" t="1310" r="4571" b="2414"/>
          <a:stretch>
            <a:fillRect/>
          </a:stretch>
        </p:blipFill>
        <p:spPr>
          <a:xfrm>
            <a:off x="8753223" y="534994"/>
            <a:ext cx="2901140" cy="36445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97840" y="1648546"/>
          <a:ext cx="7779384" cy="494347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88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18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方法​​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Inherit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​​核心特点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​​优点​​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​​缺点​​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​​U-Net​​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编码器</a:t>
                      </a:r>
                      <a:r>
                        <a:rPr lang="en-US" altLang="zh-CN" sz="1000" u="none" strike="noStrike" dirty="0">
                          <a:effectLst/>
                        </a:rPr>
                        <a:t>-</a:t>
                      </a:r>
                      <a:r>
                        <a:rPr lang="zh-CN" altLang="en-US" sz="1000" u="none" strike="noStrike" dirty="0">
                          <a:effectLst/>
                        </a:rPr>
                        <a:t>解码器结构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跳跃连接（</a:t>
                      </a:r>
                      <a:r>
                        <a:rPr lang="en-US" sz="1000" u="none" strike="noStrike" dirty="0">
                          <a:effectLst/>
                        </a:rPr>
                        <a:t>Skip Connections）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医学图像分割表现优异</a:t>
                      </a:r>
                      <a:endParaRPr lang="en-US" altLang="zh-CN" sz="1000" b="1" u="none" strike="noStrike" dirty="0">
                        <a:solidFill>
                          <a:srgbClr val="091D66"/>
                        </a:solidFill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小数据集友好</a:t>
                      </a:r>
                      <a:endParaRPr lang="en-US" altLang="zh-CN" sz="1000" b="1" u="none" strike="noStrike" dirty="0">
                        <a:solidFill>
                          <a:srgbClr val="091D66"/>
                        </a:solidFill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b="1" u="none" strike="noStrike" dirty="0">
                          <a:solidFill>
                            <a:srgbClr val="091D66"/>
                          </a:solidFill>
                          <a:effectLst/>
                        </a:rPr>
                        <a:t>多尺度特征捕获能力强</a:t>
                      </a:r>
                      <a:endParaRPr lang="zh-CN" altLang="en-US" sz="1000" b="1" i="0" u="none" strike="noStrike" dirty="0">
                        <a:solidFill>
                          <a:srgbClr val="091D66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复杂场景表现较弱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​​SegNet​​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编码器</a:t>
                      </a:r>
                      <a:r>
                        <a:rPr lang="en-US" altLang="zh-CN" sz="1000" u="none" strike="noStrike" dirty="0">
                          <a:effectLst/>
                        </a:rPr>
                        <a:t>-</a:t>
                      </a:r>
                      <a:r>
                        <a:rPr lang="zh-CN" altLang="en-US" sz="1000" u="none" strike="noStrike" dirty="0">
                          <a:effectLst/>
                        </a:rPr>
                        <a:t>解码器结构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池化索引层（</a:t>
                      </a:r>
                      <a:r>
                        <a:rPr lang="en-US" altLang="zh-CN" sz="1000" u="none" strike="noStrike" dirty="0">
                          <a:effectLst/>
                        </a:rPr>
                        <a:t>Pooling Indices</a:t>
                      </a:r>
                      <a:r>
                        <a:rPr lang="zh-CN" altLang="en-US" sz="1000" u="none" strike="noStrike" dirty="0">
                          <a:effectLst/>
                        </a:rPr>
                        <a:t>）还原细节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轻量级设计，适合实时应用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边缘细节恢复较好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 </a:t>
                      </a:r>
                      <a:r>
                        <a:rPr lang="en-US" altLang="zh-CN" sz="1000" u="none" strike="noStrike" dirty="0">
                          <a:effectLst/>
                        </a:rPr>
                        <a:t>/ </a:t>
                      </a:r>
                      <a:r>
                        <a:rPr lang="zh-CN" altLang="en-US" sz="1000" u="none" strike="noStrike" dirty="0">
                          <a:effectLst/>
                        </a:rPr>
                        <a:t>多类别任务表现较差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需更多训练数据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>
                          <a:effectLst/>
                        </a:rPr>
                        <a:t>​​DenseASPP​​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结合 </a:t>
                      </a:r>
                      <a:r>
                        <a:rPr lang="en-US" sz="1000" u="none" strike="noStrike" dirty="0" err="1">
                          <a:effectLst/>
                        </a:rPr>
                        <a:t>DenseNet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</a:rPr>
                        <a:t>和 </a:t>
                      </a:r>
                      <a:r>
                        <a:rPr lang="en-US" sz="1000" u="none" strike="noStrike" dirty="0">
                          <a:effectLst/>
                        </a:rPr>
                        <a:t>ASPP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多尺度空洞卷积捕获上下文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复杂场景鲁棒性强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多尺度特征融合最佳（</a:t>
                      </a:r>
                      <a:r>
                        <a:rPr lang="en-US" altLang="zh-CN" sz="1000" u="none" strike="noStrike" dirty="0" err="1">
                          <a:effectLst/>
                        </a:rPr>
                        <a:t>mIoU</a:t>
                      </a:r>
                      <a:r>
                        <a:rPr lang="en-US" altLang="zh-CN" sz="1000" u="none" strike="noStrike" dirty="0">
                          <a:effectLst/>
                        </a:rPr>
                        <a:t> </a:t>
                      </a:r>
                      <a:r>
                        <a:rPr lang="zh-CN" altLang="en-US" sz="1000" u="none" strike="noStrike" dirty="0">
                          <a:effectLst/>
                        </a:rPr>
                        <a:t>最高）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计算资源需求高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训练时间长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​​ResNet50​​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残差连接（</a:t>
                      </a:r>
                      <a:r>
                        <a:rPr lang="en-US" sz="1000" u="none" strike="noStrike" dirty="0">
                          <a:effectLst/>
                        </a:rPr>
                        <a:t>Residual Connection）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解决梯度消失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深层网络稳定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000" u="none" strike="noStrike" dirty="0">
                          <a:effectLst/>
                        </a:rPr>
                        <a:t>DR </a:t>
                      </a:r>
                      <a:r>
                        <a:rPr lang="zh-CN" altLang="en-US" sz="1000" u="none" strike="noStrike" dirty="0">
                          <a:effectLst/>
                        </a:rPr>
                        <a:t>检测表现优异（损失较低）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参数量较大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​​Inception-V3​​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分解卷积（如 </a:t>
                      </a:r>
                      <a:r>
                        <a:rPr lang="en-US" altLang="zh-CN" sz="1000" u="none" strike="noStrike" dirty="0">
                          <a:effectLst/>
                        </a:rPr>
                        <a:t>5×5 → 3×3 + 1×1</a:t>
                      </a:r>
                      <a:r>
                        <a:rPr lang="zh-CN" altLang="en-US" sz="1000" u="none" strike="noStrike" dirty="0">
                          <a:effectLst/>
                        </a:rPr>
                        <a:t>）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降低计算量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计算效率高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训练速度快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准确率略低于 </a:t>
                      </a:r>
                      <a:r>
                        <a:rPr lang="en-US" sz="1000" u="none" strike="noStrike" dirty="0">
                          <a:effectLst/>
                        </a:rPr>
                        <a:t>ResNet50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​​VGG19​​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堆叠 </a:t>
                      </a:r>
                      <a:r>
                        <a:rPr lang="en-US" altLang="zh-CN" sz="1000" u="none" strike="noStrike" dirty="0">
                          <a:effectLst/>
                        </a:rPr>
                        <a:t>3×3 </a:t>
                      </a:r>
                      <a:r>
                        <a:rPr lang="zh-CN" altLang="en-US" sz="1000" u="none" strike="noStrike" dirty="0">
                          <a:effectLst/>
                        </a:rPr>
                        <a:t>卷积层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结构简单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>
                          <a:effectLst/>
                        </a:rPr>
                        <a:t>易于实现和理解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参数量大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训练慢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准确率较低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​​DenseNet-121​​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密集连接（</a:t>
                      </a:r>
                      <a:r>
                        <a:rPr lang="en-US" sz="1000" u="none" strike="noStrike" dirty="0">
                          <a:effectLst/>
                        </a:rPr>
                        <a:t>Dense Connection）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复用特征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特征利用率高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准确率优于 </a:t>
                      </a:r>
                      <a:r>
                        <a:rPr lang="en-US" sz="1000" u="none" strike="noStrike" dirty="0">
                          <a:effectLst/>
                        </a:rPr>
                        <a:t>VGG19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训练时间长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内存消耗高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35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000" b="1" u="none" strike="noStrike" dirty="0">
                          <a:effectLst/>
                        </a:rPr>
                        <a:t>​​MobileNetV2​​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倒置残差块（</a:t>
                      </a:r>
                      <a:r>
                        <a:rPr lang="en-US" sz="1000" u="none" strike="noStrike" dirty="0">
                          <a:effectLst/>
                        </a:rPr>
                        <a:t>Inverted Residual）+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线性瓶颈（</a:t>
                      </a:r>
                      <a:r>
                        <a:rPr lang="en-US" sz="1000" u="none" strike="noStrike" dirty="0">
                          <a:effectLst/>
                        </a:rPr>
                        <a:t>Linear Bottleneck）</a:t>
                      </a:r>
                      <a:r>
                        <a:rPr lang="zh-CN" altLang="en-US" sz="1000" u="none" strike="noStrike" dirty="0">
                          <a:effectLst/>
                        </a:rPr>
                        <a:t>轻量化设计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计算效率极高</a:t>
                      </a:r>
                      <a:endParaRPr lang="en-US" altLang="zh-CN" sz="1000" u="none" strike="noStrike" dirty="0">
                        <a:effectLst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适合移动端 </a:t>
                      </a:r>
                      <a:r>
                        <a:rPr lang="en-US" altLang="zh-CN" sz="1000" u="none" strike="noStrike" dirty="0">
                          <a:effectLst/>
                        </a:rPr>
                        <a:t>/ </a:t>
                      </a:r>
                      <a:r>
                        <a:rPr lang="zh-CN" altLang="en-US" sz="1000" u="none" strike="noStrike" dirty="0">
                          <a:effectLst/>
                        </a:rPr>
                        <a:t>嵌入式设备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000" u="none" strike="noStrike" dirty="0">
                          <a:effectLst/>
                        </a:rPr>
                        <a:t>准确率最低（牺牲精度换速度）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等线" panose="02010600030101010101" pitchFamily="2" charset="-122"/>
                      </a:endParaRPr>
                    </a:p>
                  </a:txBody>
                  <a:tcPr marL="8307" marR="8307" marT="830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1167" y="4250264"/>
            <a:ext cx="3585253" cy="234176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97840" y="1289933"/>
            <a:ext cx="7779384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表：基于深度学习的语义分割任务方法对比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21640" y="810584"/>
            <a:ext cx="931591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基于深度学习的语义分割任务方法对比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20" name="文本框 19"/>
            <p:cNvSpPr txBox="1"/>
            <p:nvPr>
              <p:custDataLst>
                <p:tags r:id="rId3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4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3744" y="5638400"/>
            <a:ext cx="2856415" cy="902694"/>
          </a:xfrm>
          <a:prstGeom prst="rect">
            <a:avLst/>
          </a:prstGeom>
        </p:spPr>
      </p:pic>
      <p:pic>
        <p:nvPicPr>
          <p:cNvPr id="14" name="图片 13" descr="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2523" y="5035541"/>
            <a:ext cx="3076575" cy="14706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圆角矩形 4"/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1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1760867" y="4291396"/>
              <a:ext cx="15972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DRIVE</a:t>
              </a:r>
            </a:p>
          </p:txBody>
        </p:sp>
      </p:grpSp>
      <p:sp>
        <p:nvSpPr>
          <p:cNvPr id="27" name="圆角矩形 4"/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9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1739526" y="4291396"/>
              <a:ext cx="163995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IDRiD</a:t>
              </a:r>
            </a:p>
          </p:txBody>
        </p:sp>
      </p:grpSp>
      <p:sp>
        <p:nvSpPr>
          <p:cNvPr id="31" name="圆角矩形 4"/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33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3"/>
              </p:custDataLst>
            </p:nvPr>
          </p:nvSpPr>
          <p:spPr>
            <a:xfrm>
              <a:off x="1898469" y="4291396"/>
              <a:ext cx="132207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FGADR</a:t>
              </a:r>
            </a:p>
          </p:txBody>
        </p:sp>
      </p:grpSp>
      <p:sp>
        <p:nvSpPr>
          <p:cNvPr id="35" name="圆角矩形 4"/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37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1750196" y="4291396"/>
              <a:ext cx="1618616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TJDR</a:t>
              </a:r>
            </a:p>
          </p:txBody>
        </p:sp>
      </p:grp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470716" y="1739624"/>
            <a:ext cx="543687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DRIVE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数据集主要用于视网膜血管分割的研究。该数据集包含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张彩色眼底图像，分为训练集和测试集，每集各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张图像。每张图像的分辨率为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768</a:t>
            </a:r>
            <a:r>
              <a:rPr lang="en-US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584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像素，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位彩色通道。数据集提供了手动标注的血管分割掩码，用于评估血管分割算法的性能。</a:t>
            </a: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6239964" y="1767031"/>
            <a:ext cx="5481320" cy="885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FGADR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数据集是一个细粒度标注的糖尿病视网膜病变（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）数据集，包含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2,842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张眼底图像。其中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1,842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张图像具有像素级的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相关病变标注，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1,000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张图像具有图像级的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分级标签。病变标注包括微血管瘤（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）、出血点（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）、硬性渗出（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）、软性渗出（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）、视网膜内微血管异常（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IRMA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）和新生血管（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NV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</p:txBody>
      </p:sp>
      <p:sp>
        <p:nvSpPr>
          <p:cNvPr id="45" name="文本框 44"/>
          <p:cNvSpPr txBox="1"/>
          <p:nvPr>
            <p:custDataLst>
              <p:tags r:id="rId3"/>
            </p:custDataLst>
          </p:nvPr>
        </p:nvSpPr>
        <p:spPr>
          <a:xfrm>
            <a:off x="431981" y="4414745"/>
            <a:ext cx="55143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数据集包含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516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张眼底图像，分为训练集和测试集。其中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张图像具有像素级的病变标注，包括微血管瘤（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）、出血点（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）、硬性渗出（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）和软性渗出（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）。数据集还提供了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和糖尿病黄斑水肿（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DME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）的分级标签。</a:t>
            </a:r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6281231" y="4454907"/>
            <a:ext cx="5430709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数据集包含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561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张彩色眼底图像，来自同济医院。图像分辨率较高，部分图像分辨率为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2,048</a:t>
            </a:r>
            <a:r>
              <a:rPr lang="en-US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2,048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像素，部分为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3,912</a:t>
            </a:r>
            <a:r>
              <a:rPr lang="en-US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3,912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像素。数据集提供了像素级的病变标注，包括硬性渗出（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）、出血点（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）、微血管瘤（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）和软性渗出（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470082" y="2346124"/>
            <a:ext cx="1721756" cy="142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图像数量较少，但标注质量高。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主要用于血管分割任务。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图像分辨率较低，适用于早期的图像处理算法。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应用：主要用于视网膜血管分割算法的开发和评估。</a:t>
            </a:r>
          </a:p>
        </p:txBody>
      </p:sp>
      <p:sp>
        <p:nvSpPr>
          <p:cNvPr id="50" name="文本框 49"/>
          <p:cNvSpPr txBox="1"/>
          <p:nvPr>
            <p:custDataLst>
              <p:tags r:id="rId6"/>
            </p:custDataLst>
          </p:nvPr>
        </p:nvSpPr>
        <p:spPr>
          <a:xfrm>
            <a:off x="431981" y="5139480"/>
            <a:ext cx="2590352" cy="1333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数据集规模较小，但标注质量高。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提供了像素级的病变标注和图像级的分级标签。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病变分割和分级任务。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应用：用于 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病变分割、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分级以及糖尿病黄斑水肿的研究。</a:t>
            </a: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281230" y="5067760"/>
            <a:ext cx="3883047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数据集涵盖了多种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病变类型，适合多病变分割任务。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数据集规模适中，适合中等规模的研究和算法验证。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图像分辨率较高，适合高分辨率图像的算法研究。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提供了像素级的病变标注，标注质量高。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应用：用于 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病变分割算法的开发和评估。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21640" y="810584"/>
            <a:ext cx="9315918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糖尿病性视网膜病变眼底图像数据集调研</a:t>
            </a:r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11947" y="2452051"/>
            <a:ext cx="2286635" cy="136525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6251710" y="2686203"/>
            <a:ext cx="3137535" cy="1111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数据集规模较大，标注精细。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提供了像素级的病变标注，适合病变分割任务。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图像级的分级标签可用于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分级任务。</a:t>
            </a:r>
          </a:p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应用：用于 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病变分割、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分级以及跨领域的迁移学习任务。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0EB054F-1FC6-2E6A-634C-8DCB30C0107B}"/>
              </a:ext>
            </a:extLst>
          </p:cNvPr>
          <p:cNvGrpSpPr/>
          <p:nvPr/>
        </p:nvGrpSpPr>
        <p:grpSpPr>
          <a:xfrm>
            <a:off x="2119312" y="2411356"/>
            <a:ext cx="3821038" cy="1428886"/>
            <a:chOff x="2119312" y="2411356"/>
            <a:chExt cx="3821038" cy="1428886"/>
          </a:xfrm>
        </p:grpSpPr>
        <p:pic>
          <p:nvPicPr>
            <p:cNvPr id="6" name="图片 5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2119312" y="2411356"/>
              <a:ext cx="3821038" cy="139580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BDBDBC5-7317-6446-DB37-DA07334E85AB}"/>
                </a:ext>
              </a:extLst>
            </p:cNvPr>
            <p:cNvPicPr/>
            <p:nvPr/>
          </p:nvPicPr>
          <p:blipFill>
            <a:blip r:embed="rId21"/>
            <a:srcRect l="57823" t="73639" r="22777" b="13413"/>
            <a:stretch>
              <a:fillRect/>
            </a:stretch>
          </p:blipFill>
          <p:spPr>
            <a:xfrm>
              <a:off x="5166285" y="3659520"/>
              <a:ext cx="741301" cy="18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6" name="图片 5" descr="image"/>
          <p:cNvPicPr>
            <a:picLocks noChangeAspect="1"/>
          </p:cNvPicPr>
          <p:nvPr/>
        </p:nvPicPr>
        <p:blipFill>
          <a:blip r:embed="rId13"/>
          <a:srcRect l="2802" t="2566" r="2998" b="1473"/>
          <a:stretch>
            <a:fillRect/>
          </a:stretch>
        </p:blipFill>
        <p:spPr>
          <a:xfrm>
            <a:off x="2454443" y="2367163"/>
            <a:ext cx="3410306" cy="1483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872BE2-5D0F-B801-3FB3-02DE2BA3AC6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9315918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糖尿病性视网膜病变眼底图像数据集调研（续）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FBDA6E6-FE03-F245-0C5C-7576E87DC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870595"/>
              </p:ext>
            </p:extLst>
          </p:nvPr>
        </p:nvGraphicFramePr>
        <p:xfrm>
          <a:off x="497839" y="4389471"/>
          <a:ext cx="7914641" cy="22593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97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6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5649">
                  <a:extLst>
                    <a:ext uri="{9D8B030D-6E8A-4147-A177-3AD203B41FA5}">
                      <a16:colId xmlns:a16="http://schemas.microsoft.com/office/drawing/2014/main" val="3735683617"/>
                    </a:ext>
                  </a:extLst>
                </a:gridCol>
                <a:gridCol w="2000922">
                  <a:extLst>
                    <a:ext uri="{9D8B030D-6E8A-4147-A177-3AD203B41FA5}">
                      <a16:colId xmlns:a16="http://schemas.microsoft.com/office/drawing/2014/main" val="93553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数据集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规模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分辨率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标注类型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病灶类型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应用场景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1" dirty="0">
                          <a:latin typeface="+mn-lt"/>
                        </a:rPr>
                        <a:t>DRIVE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40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768×584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>
                          <a:latin typeface="+mn-lt"/>
                        </a:rPr>
                        <a:t>像素级（血管）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血管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血管分割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4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1" dirty="0">
                          <a:latin typeface="+mn-lt"/>
                        </a:rPr>
                        <a:t>FGADR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2,842</a:t>
                      </a: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（</a:t>
                      </a:r>
                      <a:r>
                        <a:rPr lang="en-US" altLang="zh-CN" sz="1000" dirty="0">
                          <a:latin typeface="+mn-lt"/>
                        </a:rPr>
                        <a:t>1842</a:t>
                      </a:r>
                      <a:r>
                        <a:rPr lang="zh-CN" altLang="en-US" sz="1000" dirty="0">
                          <a:latin typeface="+mn-lt"/>
                        </a:rPr>
                        <a:t>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多种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像素级（病变）</a:t>
                      </a:r>
                      <a:endParaRPr lang="en-US" altLang="zh-CN" sz="1000" dirty="0">
                        <a:latin typeface="+mn-lt"/>
                      </a:endParaRP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图像级（分级）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MA, HE, EX, SE, IRMA, NV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>
                          <a:latin typeface="+mn-lt"/>
                        </a:rPr>
                        <a:t>病变分割、</a:t>
                      </a:r>
                      <a:r>
                        <a:rPr lang="en-US" altLang="zh-CN" sz="1000">
                          <a:latin typeface="+mn-lt"/>
                        </a:rPr>
                        <a:t>DR</a:t>
                      </a:r>
                      <a:r>
                        <a:rPr lang="zh-CN" altLang="en-US" sz="1000">
                          <a:latin typeface="+mn-lt"/>
                        </a:rPr>
                        <a:t>分级、迁移学习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4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1" dirty="0" err="1">
                          <a:latin typeface="+mn-lt"/>
                        </a:rPr>
                        <a:t>IDRiD</a:t>
                      </a:r>
                      <a:endParaRPr lang="en-US" altLang="zh-CN" sz="1000" b="1" dirty="0">
                        <a:latin typeface="+mn-lt"/>
                      </a:endParaRP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516</a:t>
                      </a: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（</a:t>
                      </a:r>
                      <a:r>
                        <a:rPr lang="en-US" altLang="zh-CN" sz="1000" dirty="0">
                          <a:latin typeface="+mn-lt"/>
                        </a:rPr>
                        <a:t>81</a:t>
                      </a:r>
                      <a:r>
                        <a:rPr lang="zh-CN" altLang="en-US" sz="1000" dirty="0">
                          <a:latin typeface="+mn-lt"/>
                        </a:rPr>
                        <a:t>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4288×2848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像素级（病变）</a:t>
                      </a:r>
                      <a:endParaRPr lang="en-US" altLang="zh-CN" sz="1000" dirty="0">
                        <a:latin typeface="+mn-lt"/>
                      </a:endParaRP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图像级（分级）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MA, HE, EX, SE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>
                          <a:latin typeface="+mn-lt"/>
                        </a:rPr>
                        <a:t>病变分割、</a:t>
                      </a:r>
                      <a:r>
                        <a:rPr lang="en-US" altLang="zh-CN" sz="1000">
                          <a:latin typeface="+mn-lt"/>
                        </a:rPr>
                        <a:t>DR</a:t>
                      </a:r>
                      <a:r>
                        <a:rPr lang="zh-CN" altLang="en-US" sz="1000">
                          <a:latin typeface="+mn-lt"/>
                        </a:rPr>
                        <a:t>分级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24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1" dirty="0">
                          <a:latin typeface="+mn-lt"/>
                        </a:rPr>
                        <a:t>DDR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13,673</a:t>
                      </a: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（</a:t>
                      </a:r>
                      <a:r>
                        <a:rPr lang="en-US" altLang="zh-CN" sz="1000" dirty="0">
                          <a:latin typeface="+mn-lt"/>
                        </a:rPr>
                        <a:t>757</a:t>
                      </a:r>
                      <a:r>
                        <a:rPr lang="zh-CN" altLang="en-US" sz="1000" dirty="0">
                          <a:latin typeface="+mn-lt"/>
                        </a:rPr>
                        <a:t>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>
                          <a:latin typeface="+mn-lt"/>
                        </a:rPr>
                        <a:t>多种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像素级（病变）</a:t>
                      </a:r>
                      <a:endParaRPr lang="en-US" altLang="zh-CN" sz="1000" dirty="0">
                        <a:latin typeface="+mn-lt"/>
                      </a:endParaRP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图像级（分级）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MA, HE, EX, SE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>
                          <a:latin typeface="+mn-lt"/>
                        </a:rPr>
                        <a:t>病变分割、</a:t>
                      </a:r>
                      <a:r>
                        <a:rPr lang="en-US" altLang="zh-CN" sz="1000">
                          <a:latin typeface="+mn-lt"/>
                        </a:rPr>
                        <a:t>DR</a:t>
                      </a:r>
                      <a:r>
                        <a:rPr lang="zh-CN" altLang="en-US" sz="1000">
                          <a:latin typeface="+mn-lt"/>
                        </a:rPr>
                        <a:t>分级、病变检测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24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1" dirty="0">
                          <a:latin typeface="+mn-lt"/>
                        </a:rPr>
                        <a:t>TJDR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561</a:t>
                      </a:r>
                    </a:p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（</a:t>
                      </a:r>
                      <a:r>
                        <a:rPr lang="en-US" altLang="zh-CN" sz="1000" dirty="0">
                          <a:latin typeface="+mn-lt"/>
                        </a:rPr>
                        <a:t>448</a:t>
                      </a:r>
                      <a:r>
                        <a:rPr lang="zh-CN" altLang="en-US" sz="1000" dirty="0">
                          <a:latin typeface="+mn-lt"/>
                        </a:rPr>
                        <a:t>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2048×2048</a:t>
                      </a:r>
                    </a:p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3912×3912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像素级（病变）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dirty="0">
                          <a:latin typeface="+mn-lt"/>
                        </a:rPr>
                        <a:t>EX, HE, MA, SE</a:t>
                      </a:r>
                    </a:p>
                  </a:txBody>
                  <a:tcPr marL="61277" marR="61277" marT="61277" marB="61277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000" dirty="0">
                          <a:latin typeface="+mn-lt"/>
                        </a:rPr>
                        <a:t>病变分割</a:t>
                      </a:r>
                    </a:p>
                  </a:txBody>
                  <a:tcPr marL="61277" marR="61277" marT="61277" marB="6127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C7A3BC6-2BA8-4B4D-C8E7-0C04506D8E3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97840" y="4013165"/>
            <a:ext cx="7914640" cy="34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表：糖尿病性视网膜病变眼底图像数据集对比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AC2312-E126-8643-ECC6-FE618A6E43DA}"/>
              </a:ext>
            </a:extLst>
          </p:cNvPr>
          <p:cNvSpPr txBox="1"/>
          <p:nvPr/>
        </p:nvSpPr>
        <p:spPr>
          <a:xfrm>
            <a:off x="8516620" y="4059277"/>
            <a:ext cx="3177540" cy="25895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b="1" dirty="0"/>
              <a:t>总结：</a:t>
            </a:r>
            <a:endParaRPr lang="en-US" altLang="zh-CN" sz="1200" b="1" dirty="0"/>
          </a:p>
          <a:p>
            <a:pPr marL="285750" indent="-285750" algn="just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DRIVE</a:t>
            </a:r>
            <a:r>
              <a:rPr lang="zh-CN" altLang="en-US" sz="1200" dirty="0"/>
              <a:t> 数据集主要用于血管分割，适合基础算法的研究。</a:t>
            </a:r>
            <a:endParaRPr lang="en-US" altLang="zh-CN" sz="1200" dirty="0"/>
          </a:p>
          <a:p>
            <a:pPr marL="285750" indent="-285750" algn="just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FGADR</a:t>
            </a:r>
            <a:r>
              <a:rPr lang="zh-CN" altLang="en-US" sz="1200" dirty="0"/>
              <a:t> 和 </a:t>
            </a:r>
            <a:r>
              <a:rPr lang="en-US" altLang="zh-CN" sz="1200" dirty="0"/>
              <a:t>DDR</a:t>
            </a:r>
            <a:r>
              <a:rPr lang="zh-CN" altLang="en-US" sz="1200" dirty="0"/>
              <a:t> 数据集规模较大，适合用于深度学习模型的训练和评估，尤其是 </a:t>
            </a:r>
            <a:r>
              <a:rPr lang="en-US" altLang="zh-CN" sz="1200" dirty="0"/>
              <a:t>DR</a:t>
            </a:r>
            <a:r>
              <a:rPr lang="zh-CN" altLang="en-US" sz="1200" dirty="0"/>
              <a:t> 病变分割和分级任务。</a:t>
            </a:r>
            <a:endParaRPr lang="en-US" altLang="zh-CN" sz="1200" dirty="0"/>
          </a:p>
          <a:p>
            <a:pPr marL="285750" indent="-285750" algn="just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 err="1"/>
              <a:t>IDRiD</a:t>
            </a:r>
            <a:r>
              <a:rPr lang="zh-CN" altLang="en-US" sz="1200" dirty="0"/>
              <a:t> 数据集规模较小，适合小规模的研究和算法验证。</a:t>
            </a:r>
            <a:endParaRPr lang="en-US" altLang="zh-CN" sz="1200" dirty="0"/>
          </a:p>
          <a:p>
            <a:pPr marL="285750" indent="-285750" algn="just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200" dirty="0"/>
              <a:t>TJDR</a:t>
            </a:r>
            <a:r>
              <a:rPr lang="zh-CN" altLang="en-US" sz="1200" dirty="0"/>
              <a:t> 数据集图像分辨率高，适合高分辨率图像的算法研究。</a:t>
            </a:r>
          </a:p>
        </p:txBody>
      </p:sp>
      <p:sp>
        <p:nvSpPr>
          <p:cNvPr id="14" name="圆角矩形 4">
            <a:extLst>
              <a:ext uri="{FF2B5EF4-FFF2-40B4-BE49-F238E27FC236}">
                <a16:creationId xmlns:a16="http://schemas.microsoft.com/office/drawing/2014/main" id="{955325BE-A6A7-49C3-36B9-7DE147DA3C2D}"/>
              </a:ext>
            </a:extLst>
          </p:cNvPr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203E84-BF62-CEF0-2262-2B689A79D635}"/>
              </a:ext>
            </a:extLst>
          </p:cNvPr>
          <p:cNvGrpSpPr/>
          <p:nvPr/>
        </p:nvGrpSpPr>
        <p:grpSpPr>
          <a:xfrm>
            <a:off x="2143875" y="1390505"/>
            <a:ext cx="2090554" cy="358775"/>
            <a:chOff x="1514228" y="4265997"/>
            <a:chExt cx="2090554" cy="358775"/>
          </a:xfrm>
        </p:grpSpPr>
        <p:sp>
          <p:nvSpPr>
            <p:cNvPr id="16" name="圆角矩形 2">
              <a:extLst>
                <a:ext uri="{FF2B5EF4-FFF2-40B4-BE49-F238E27FC236}">
                  <a16:creationId xmlns:a16="http://schemas.microsoft.com/office/drawing/2014/main" id="{B63456C9-0680-F8BA-DDE0-123530DA45AB}"/>
                </a:ext>
              </a:extLst>
            </p:cNvPr>
            <p:cNvSpPr/>
            <p:nvPr/>
          </p:nvSpPr>
          <p:spPr>
            <a:xfrm>
              <a:off x="1514228" y="4265997"/>
              <a:ext cx="2090554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641A063-96AD-D70B-243B-C80BE3ABC14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091055" y="4291396"/>
              <a:ext cx="93689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DDR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D20AFC4-049C-7A28-E1D3-5332079FC95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0716" y="1739624"/>
            <a:ext cx="543687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数据集包含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13,673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张眼底图像，来自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9,598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名患者。其中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757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张图像具有像素级的病变标注，包括微血管瘤（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）、出血点（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）、硬性渗出（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）和软性渗出（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）。数据集还提供了图像级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分级标签，分为健康、非增殖性轻度、中度、重度和增殖性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五个等级。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E3AD78-40FF-BE5A-3576-A4B5BF84679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0716" y="2367163"/>
            <a:ext cx="1983726" cy="142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数据集规模较大，覆盖了多种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严重程度分级。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提供了像素级的病变标注和图像级的分级标签。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适用于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病变分割、分级和检测任务。</a:t>
            </a:r>
          </a:p>
        </p:txBody>
      </p:sp>
      <p:sp>
        <p:nvSpPr>
          <p:cNvPr id="26" name="圆角矩形 4">
            <a:extLst>
              <a:ext uri="{FF2B5EF4-FFF2-40B4-BE49-F238E27FC236}">
                <a16:creationId xmlns:a16="http://schemas.microsoft.com/office/drawing/2014/main" id="{43C82735-8F34-6A82-6FA6-9DD62959E629}"/>
              </a:ext>
            </a:extLst>
          </p:cNvPr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778F18F-66FB-9108-F051-41206CC28DFA}"/>
              </a:ext>
            </a:extLst>
          </p:cNvPr>
          <p:cNvGrpSpPr/>
          <p:nvPr/>
        </p:nvGrpSpPr>
        <p:grpSpPr>
          <a:xfrm>
            <a:off x="7957566" y="1390505"/>
            <a:ext cx="2090560" cy="358775"/>
            <a:chOff x="1514224" y="4265997"/>
            <a:chExt cx="2090560" cy="358775"/>
          </a:xfrm>
        </p:grpSpPr>
        <p:sp>
          <p:nvSpPr>
            <p:cNvPr id="28" name="圆角矩形 2">
              <a:extLst>
                <a:ext uri="{FF2B5EF4-FFF2-40B4-BE49-F238E27FC236}">
                  <a16:creationId xmlns:a16="http://schemas.microsoft.com/office/drawing/2014/main" id="{DEA3189D-A53C-FC77-6184-E6BDCBED7AFC}"/>
                </a:ext>
              </a:extLst>
            </p:cNvPr>
            <p:cNvSpPr/>
            <p:nvPr/>
          </p:nvSpPr>
          <p:spPr>
            <a:xfrm>
              <a:off x="1514226" y="4265997"/>
              <a:ext cx="2090558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1E847C-7DDA-54D6-5D6D-F11716798F5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514224" y="4291396"/>
              <a:ext cx="2090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病灶类型与分级标准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9E493E2-763A-01AA-534C-987C3DE00AA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353945" y="1880044"/>
            <a:ext cx="3497595" cy="1913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糖尿病性视网膜病变涉及四种病灶：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微动脉瘤（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：视网膜毛细血管壁局部膨出形成的微小瘤状结构，是糖尿病视网膜病变最早的病理特征。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出血点（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：视网膜深层毛细血管破裂导致的点状或片状出血，位于内核层或外丛状层。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硬性渗出（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：脂质和蛋白质渗漏沉积于外丛状层，呈蜡黄色点片状，边界清晰，提示慢性视网膜水肿。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软性渗出（</a:t>
            </a: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：神经纤维层微梗死导致的轴浆蓄积，呈白色絮状、边界模糊，阻碍下方血管观察。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9ABDDE-A5CD-6405-AF53-9396ABCB409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006063" y="1967563"/>
            <a:ext cx="1650314" cy="16821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 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国际临床 </a:t>
            </a:r>
            <a:r>
              <a:rPr lang="en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严重程度量表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共分为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级：健康、轻度非增殖性 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Mild-NPDR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中度非增殖性 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Moderate-NPDR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）、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重度非增殖性 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Severe-NPDR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和增殖性 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PDR</a:t>
            </a:r>
            <a:r>
              <a:rPr lang="zh-CN" altLang="e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750FDCE-AC47-064C-93A8-1636EC858738}"/>
              </a:ext>
            </a:extLst>
          </p:cNvPr>
          <p:cNvCxnSpPr>
            <a:cxnSpLocks/>
          </p:cNvCxnSpPr>
          <p:nvPr/>
        </p:nvCxnSpPr>
        <p:spPr>
          <a:xfrm>
            <a:off x="9924618" y="1952216"/>
            <a:ext cx="0" cy="1750263"/>
          </a:xfrm>
          <a:prstGeom prst="line">
            <a:avLst/>
          </a:prstGeom>
          <a:ln w="19050">
            <a:solidFill>
              <a:srgbClr val="0B26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 descr="2">
            <a:extLst>
              <a:ext uri="{FF2B5EF4-FFF2-40B4-BE49-F238E27FC236}">
                <a16:creationId xmlns:a16="http://schemas.microsoft.com/office/drawing/2014/main" id="{6E7AA80D-9DAD-6129-E0E1-A7F8634AB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5145" y="4836971"/>
            <a:ext cx="3505837" cy="18083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931591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图像预处理方法调研</a:t>
            </a: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432435" y="1255422"/>
            <a:ext cx="11327130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一般的计算机视觉处理都会进行图像预处理。在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APTOS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2019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竞赛的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Kaggle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Notebooks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中，看到最多的一种图像增强方法是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Ben Graham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提出的。他是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APTOS 2015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年的糖尿病性视网膜病变竞赛的冠军，由于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2019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年的竞赛图像也是相似的，所以很多人都延用他的预处理方法。该预处理方法分为以下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3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步：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Rescale the images to have the same radius (300 pixels or 500 pixels)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Subtracted the local average color; the local average gets mapped to 50% gray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Clipped the images to 90% size to remove the “boundary effects”</a:t>
            </a:r>
          </a:p>
        </p:txBody>
      </p:sp>
      <p:sp>
        <p:nvSpPr>
          <p:cNvPr id="8" name="圆角矩形 4"/>
          <p:cNvSpPr/>
          <p:nvPr/>
        </p:nvSpPr>
        <p:spPr>
          <a:xfrm>
            <a:off x="432434" y="3535847"/>
            <a:ext cx="3623945" cy="3150703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87C14ED-16AA-A820-BA76-8B877A6E2ECD}"/>
              </a:ext>
            </a:extLst>
          </p:cNvPr>
          <p:cNvGrpSpPr/>
          <p:nvPr/>
        </p:nvGrpSpPr>
        <p:grpSpPr>
          <a:xfrm>
            <a:off x="1180088" y="3360591"/>
            <a:ext cx="2128636" cy="358751"/>
            <a:chOff x="3077209" y="3360591"/>
            <a:chExt cx="2128636" cy="358751"/>
          </a:xfrm>
        </p:grpSpPr>
        <p:sp>
          <p:nvSpPr>
            <p:cNvPr id="12" name="圆角矩形 2"/>
            <p:cNvSpPr/>
            <p:nvPr/>
          </p:nvSpPr>
          <p:spPr>
            <a:xfrm>
              <a:off x="3077209" y="3360591"/>
              <a:ext cx="2128636" cy="358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7"/>
              </p:custDataLst>
            </p:nvPr>
          </p:nvSpPr>
          <p:spPr>
            <a:xfrm>
              <a:off x="3252095" y="3385988"/>
              <a:ext cx="177886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基于眼球的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Resize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6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836AC90-726C-3702-3009-7B1DF0B110BF}"/>
              </a:ext>
            </a:extLst>
          </p:cNvPr>
          <p:cNvSpPr txBox="1"/>
          <p:nvPr/>
        </p:nvSpPr>
        <p:spPr>
          <a:xfrm>
            <a:off x="624178" y="3831944"/>
            <a:ext cx="3265170" cy="2643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取图像高度正中间一行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的所有像素，可以通过其中非黑像素占比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计算得到眼球的半径。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根据计算出的眼球半径即可裁剪消除眼球外围的大部分无效黑边。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然后再对裁剪后端图片进行等比例的放大缩小，即可得到适配使用要求的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Resize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图片。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266CD87-49F5-2AFD-A1D1-C17BC26BB4FD}"/>
              </a:ext>
            </a:extLst>
          </p:cNvPr>
          <p:cNvSpPr txBox="1"/>
          <p:nvPr/>
        </p:nvSpPr>
        <p:spPr>
          <a:xfrm>
            <a:off x="4328000" y="3811446"/>
            <a:ext cx="3540760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特征增强原理：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“原图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高斯模糊图”得到差异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高斯模糊图是“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Local Area Average Color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”，相当于背景，原图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背景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特征，从而增强了图像。</a:t>
            </a:r>
          </a:p>
        </p:txBody>
      </p:sp>
      <p:pic>
        <p:nvPicPr>
          <p:cNvPr id="49" name="图片 48" descr="3">
            <a:extLst>
              <a:ext uri="{FF2B5EF4-FFF2-40B4-BE49-F238E27FC236}">
                <a16:creationId xmlns:a16="http://schemas.microsoft.com/office/drawing/2014/main" id="{24F28BD5-FAA1-7DDF-1916-D88E850C18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0951" y="4113317"/>
            <a:ext cx="3433282" cy="2019682"/>
          </a:xfrm>
          <a:prstGeom prst="rect">
            <a:avLst/>
          </a:prstGeom>
        </p:spPr>
      </p:pic>
      <p:sp>
        <p:nvSpPr>
          <p:cNvPr id="51" name="圆角矩形 4">
            <a:extLst>
              <a:ext uri="{FF2B5EF4-FFF2-40B4-BE49-F238E27FC236}">
                <a16:creationId xmlns:a16="http://schemas.microsoft.com/office/drawing/2014/main" id="{377D0B2A-4D21-A48C-AA14-6C57E1A49D22}"/>
              </a:ext>
            </a:extLst>
          </p:cNvPr>
          <p:cNvSpPr/>
          <p:nvPr/>
        </p:nvSpPr>
        <p:spPr>
          <a:xfrm>
            <a:off x="4280535" y="3535847"/>
            <a:ext cx="3623945" cy="3150703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圆角矩形 4">
            <a:extLst>
              <a:ext uri="{FF2B5EF4-FFF2-40B4-BE49-F238E27FC236}">
                <a16:creationId xmlns:a16="http://schemas.microsoft.com/office/drawing/2014/main" id="{A5EEA2B6-7073-3249-6964-1C0A56AD4787}"/>
              </a:ext>
            </a:extLst>
          </p:cNvPr>
          <p:cNvSpPr/>
          <p:nvPr/>
        </p:nvSpPr>
        <p:spPr>
          <a:xfrm>
            <a:off x="8135620" y="3535847"/>
            <a:ext cx="3623945" cy="3150703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B4F4C2B-1E1C-EB95-0A34-8582CDC2989B}"/>
              </a:ext>
            </a:extLst>
          </p:cNvPr>
          <p:cNvGrpSpPr/>
          <p:nvPr/>
        </p:nvGrpSpPr>
        <p:grpSpPr>
          <a:xfrm>
            <a:off x="5028189" y="3360591"/>
            <a:ext cx="2128636" cy="358751"/>
            <a:chOff x="3077209" y="3360591"/>
            <a:chExt cx="2128636" cy="358751"/>
          </a:xfrm>
        </p:grpSpPr>
        <p:sp>
          <p:nvSpPr>
            <p:cNvPr id="54" name="圆角矩形 2">
              <a:extLst>
                <a:ext uri="{FF2B5EF4-FFF2-40B4-BE49-F238E27FC236}">
                  <a16:creationId xmlns:a16="http://schemas.microsoft.com/office/drawing/2014/main" id="{7A358D87-64D2-6F88-DDF2-F2419A360BA0}"/>
                </a:ext>
              </a:extLst>
            </p:cNvPr>
            <p:cNvSpPr/>
            <p:nvPr/>
          </p:nvSpPr>
          <p:spPr>
            <a:xfrm>
              <a:off x="3077209" y="3360591"/>
              <a:ext cx="2128636" cy="358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D879797-467B-2F4B-1596-46AD0A7655F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252095" y="3385988"/>
              <a:ext cx="177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特征增强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8E90795-1141-3859-2C93-7B6B792D1483}"/>
              </a:ext>
            </a:extLst>
          </p:cNvPr>
          <p:cNvGrpSpPr/>
          <p:nvPr/>
        </p:nvGrpSpPr>
        <p:grpSpPr>
          <a:xfrm>
            <a:off x="8883274" y="3360591"/>
            <a:ext cx="2128636" cy="358751"/>
            <a:chOff x="3077209" y="3360591"/>
            <a:chExt cx="2128636" cy="358751"/>
          </a:xfrm>
        </p:grpSpPr>
        <p:sp>
          <p:nvSpPr>
            <p:cNvPr id="57" name="圆角矩形 2">
              <a:extLst>
                <a:ext uri="{FF2B5EF4-FFF2-40B4-BE49-F238E27FC236}">
                  <a16:creationId xmlns:a16="http://schemas.microsoft.com/office/drawing/2014/main" id="{F0AC7F52-0AFA-6959-06C9-4144DEF8B706}"/>
                </a:ext>
              </a:extLst>
            </p:cNvPr>
            <p:cNvSpPr/>
            <p:nvPr/>
          </p:nvSpPr>
          <p:spPr>
            <a:xfrm>
              <a:off x="3077209" y="3360591"/>
              <a:ext cx="2128636" cy="358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2B6AEC1-91D3-FC7C-6B87-F86022F47C7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252095" y="3385988"/>
              <a:ext cx="17788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去除眼球周围部分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9315918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经过数据增强处理的糖尿病性视网膜病变标准化数据集（</a:t>
            </a:r>
            <a:r>
              <a:rPr lang="en-US" altLang="zh-CN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3014 </a:t>
            </a: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张）</a:t>
            </a:r>
          </a:p>
        </p:txBody>
      </p:sp>
      <p:sp>
        <p:nvSpPr>
          <p:cNvPr id="8" name="圆角矩形 4"/>
          <p:cNvSpPr/>
          <p:nvPr/>
        </p:nvSpPr>
        <p:spPr>
          <a:xfrm>
            <a:off x="421642" y="1781344"/>
            <a:ext cx="3011498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8083" y="1606091"/>
            <a:ext cx="1618615" cy="358775"/>
            <a:chOff x="1750197" y="4265997"/>
            <a:chExt cx="1618615" cy="358775"/>
          </a:xfrm>
        </p:grpSpPr>
        <p:sp>
          <p:nvSpPr>
            <p:cNvPr id="1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图像尺寸标准化</a:t>
              </a:r>
            </a:p>
          </p:txBody>
        </p:sp>
      </p:grpSp>
      <p:sp>
        <p:nvSpPr>
          <p:cNvPr id="14" name="圆角矩形 4"/>
          <p:cNvSpPr/>
          <p:nvPr/>
        </p:nvSpPr>
        <p:spPr>
          <a:xfrm>
            <a:off x="7722734" y="1781344"/>
            <a:ext cx="4047625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937238" y="1606091"/>
            <a:ext cx="1618616" cy="358775"/>
            <a:chOff x="1750196" y="4265997"/>
            <a:chExt cx="1618616" cy="358775"/>
          </a:xfrm>
        </p:grpSpPr>
        <p:sp>
          <p:nvSpPr>
            <p:cNvPr id="20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数据增强</a:t>
              </a:r>
            </a:p>
          </p:txBody>
        </p:sp>
      </p:grp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421641" y="1255422"/>
            <a:ext cx="11348718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我们对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三个糖尿病性视网膜病变数据集进行了标准化处理和数据增强处理。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21640" y="1981556"/>
            <a:ext cx="3000829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原始情况​​：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三个数据集的图像尺寸各不相同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​​处理方式​​：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统一调整为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3912×3912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像素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对于不符合该尺寸的图像：进行裁剪（对于过大的图像）或填充黑色背景（对于过小的图像）</a:t>
            </a:r>
          </a:p>
        </p:txBody>
      </p:sp>
      <p:sp>
        <p:nvSpPr>
          <p:cNvPr id="40" name="圆角矩形 4"/>
          <p:cNvSpPr/>
          <p:nvPr/>
        </p:nvSpPr>
        <p:spPr>
          <a:xfrm>
            <a:off x="3542783" y="1781344"/>
            <a:ext cx="4047625" cy="2873764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757286" y="1606091"/>
            <a:ext cx="1618616" cy="358775"/>
            <a:chOff x="1750196" y="4265997"/>
            <a:chExt cx="1618616" cy="358775"/>
          </a:xfrm>
        </p:grpSpPr>
        <p:sp>
          <p:nvSpPr>
            <p:cNvPr id="4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0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标注格式统一化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542782" y="1981556"/>
            <a:ext cx="4047625" cy="267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​​原始标注差异​​：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使用单一图像标注，不同病变用不同颜色表示：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硬性渗出</a:t>
            </a:r>
            <a:r>
              <a:rPr lang="en-US" altLang="zh-CN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 EX</a:t>
            </a: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：红色（</a:t>
            </a:r>
            <a:r>
              <a:rPr lang="en-US" altLang="zh-CN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128, 0, 0</a:t>
            </a:r>
            <a:r>
              <a:rPr lang="zh-CN" altLang="en-US" sz="1000" b="1" dirty="0">
                <a:solidFill>
                  <a:srgbClr val="8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8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出血</a:t>
            </a:r>
            <a:r>
              <a:rPr lang="en-US" altLang="zh-CN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HE</a:t>
            </a: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：绿色（</a:t>
            </a:r>
            <a:r>
              <a:rPr lang="en-US" altLang="zh-CN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0, 128, 0</a:t>
            </a:r>
            <a:r>
              <a:rPr lang="zh-CN" altLang="en-US" sz="1000" b="1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0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微动脉瘤 </a:t>
            </a:r>
            <a:r>
              <a:rPr lang="en-US" altLang="zh-CN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：黄色（</a:t>
            </a:r>
            <a:r>
              <a:rPr lang="en-US" altLang="zh-CN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128, 128, 0</a:t>
            </a:r>
            <a:r>
              <a:rPr lang="zh-CN" altLang="en-US" sz="1000" b="1" dirty="0">
                <a:solidFill>
                  <a:srgbClr val="808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808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软性渗出 </a:t>
            </a:r>
            <a:r>
              <a:rPr lang="en-US" altLang="zh-CN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：蓝色（</a:t>
            </a:r>
            <a:r>
              <a:rPr lang="en-US" altLang="zh-CN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0, 0, 128</a:t>
            </a:r>
            <a:r>
              <a:rPr lang="zh-CN" altLang="en-US" sz="1000" b="1" dirty="0">
                <a:solidFill>
                  <a:srgbClr val="00008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000" b="1" dirty="0">
              <a:solidFill>
                <a:srgbClr val="00008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数据集将四种病变分开存储为不同的标注文件。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​​处理方式​​：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IDRiD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的四种分类标注合并处理，最终统一采用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TJDR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的标注格式标准。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700050" y="1981556"/>
            <a:ext cx="415021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数据增强方法：</a:t>
            </a:r>
            <a:endParaRPr lang="en-US" altLang="zh-CN" sz="1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旋转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翻转（水平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垂直）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数据增强作用：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解决数据不足​​：尤其在小样本场景下，扩充数据集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​​提升泛化能力​​：通过增加数据多样性，让模型适应更多变体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​​防止过拟合​​：减少模型对训练数据的记忆，避免在测试集上表现差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​​平衡数据集​​：对少数类样本进行增强，缓解类别不平衡问题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632526" y="2251672"/>
            <a:ext cx="3868793" cy="1518852"/>
            <a:chOff x="3632526" y="2478373"/>
            <a:chExt cx="3868793" cy="1518852"/>
          </a:xfrm>
        </p:grpSpPr>
        <p:pic>
          <p:nvPicPr>
            <p:cNvPr id="35" name="图片 34" descr="卡通人物&#10;&#10;AI 生成的内容可能不正确。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561" y="3283594"/>
              <a:ext cx="713631" cy="713631"/>
            </a:xfrm>
            <a:prstGeom prst="rect">
              <a:avLst/>
            </a:prstGeom>
          </p:spPr>
        </p:pic>
        <p:pic>
          <p:nvPicPr>
            <p:cNvPr id="36" name="图片 35" descr="图片包含 星星, 黑暗, 华美, 灯光&#10;&#10;AI 生成的内容可能不正确。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468" y="2478373"/>
              <a:ext cx="1518851" cy="1518851"/>
            </a:xfrm>
            <a:prstGeom prst="rect">
              <a:avLst/>
            </a:prstGeom>
          </p:spPr>
        </p:pic>
        <p:pic>
          <p:nvPicPr>
            <p:cNvPr id="37" name="图片 36" descr="黑暗里有花&#10;&#10;AI 生成的内容可能不正确。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147" y="3281371"/>
              <a:ext cx="713631" cy="713631"/>
            </a:xfrm>
            <a:prstGeom prst="rect">
              <a:avLst/>
            </a:prstGeom>
          </p:spPr>
        </p:pic>
        <p:pic>
          <p:nvPicPr>
            <p:cNvPr id="38" name="图片 37" descr="黑暗中有许多星星&#10;&#10;AI 生成的内容可能不正确。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526" y="3281371"/>
              <a:ext cx="713631" cy="713631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7792812" y="3671996"/>
            <a:ext cx="3889492" cy="902379"/>
            <a:chOff x="6694322" y="4884171"/>
            <a:chExt cx="4432721" cy="1028411"/>
          </a:xfrm>
        </p:grpSpPr>
        <p:pic>
          <p:nvPicPr>
            <p:cNvPr id="52" name="图片 51" descr="黑暗里有星球&#10;&#10;AI 生成的内容可能不正确。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8632" y="4884171"/>
              <a:ext cx="1028411" cy="1028411"/>
            </a:xfrm>
            <a:prstGeom prst="rect">
              <a:avLst/>
            </a:prstGeom>
          </p:spPr>
        </p:pic>
        <p:pic>
          <p:nvPicPr>
            <p:cNvPr id="54" name="图片 53" descr="图片包含 灯光, 亮, 黑暗, 照片&#10;&#10;AI 生成的内容可能不正确。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862" y="4884171"/>
              <a:ext cx="1028411" cy="1028411"/>
            </a:xfrm>
            <a:prstGeom prst="rect">
              <a:avLst/>
            </a:prstGeom>
          </p:spPr>
        </p:pic>
        <p:pic>
          <p:nvPicPr>
            <p:cNvPr id="56" name="图片 55" descr="黑暗里有星球&#10;&#10;AI 生成的内容可能不正确。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092" y="4884171"/>
              <a:ext cx="1028411" cy="1028411"/>
            </a:xfrm>
            <a:prstGeom prst="rect">
              <a:avLst/>
            </a:prstGeom>
          </p:spPr>
        </p:pic>
        <p:pic>
          <p:nvPicPr>
            <p:cNvPr id="58" name="图片 57" descr="图片包含 灯光, 黑暗, 照片, 亮&#10;&#10;AI 生成的内容可能不正确。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4322" y="4884171"/>
              <a:ext cx="1028411" cy="1028411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499315" y="3120164"/>
            <a:ext cx="2846135" cy="1422649"/>
            <a:chOff x="499315" y="3324005"/>
            <a:chExt cx="2701545" cy="1350375"/>
          </a:xfrm>
        </p:grpSpPr>
        <p:pic>
          <p:nvPicPr>
            <p:cNvPr id="29" name="图片 28" descr="黑暗里有星球&#10;&#10;AI 生成的内容可能不正确。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15" y="3324005"/>
              <a:ext cx="682489" cy="682489"/>
            </a:xfrm>
            <a:prstGeom prst="rect">
              <a:avLst/>
            </a:prstGeom>
          </p:spPr>
        </p:pic>
        <p:pic>
          <p:nvPicPr>
            <p:cNvPr id="30" name="图片 29" descr="图片包含 灯光, 橙子, 桌子, 亮&#10;&#10;AI 生成的内容可能不正确。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54" y="3324005"/>
              <a:ext cx="682489" cy="682489"/>
            </a:xfrm>
            <a:prstGeom prst="rect">
              <a:avLst/>
            </a:prstGeom>
          </p:spPr>
        </p:pic>
        <p:pic>
          <p:nvPicPr>
            <p:cNvPr id="31" name="图片 30" descr="黑暗里有星球&#10;&#10;AI 生成的内容可能不正确。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593" y="3324005"/>
              <a:ext cx="682489" cy="682489"/>
            </a:xfrm>
            <a:prstGeom prst="rect">
              <a:avLst/>
            </a:prstGeom>
          </p:spPr>
        </p:pic>
        <p:pic>
          <p:nvPicPr>
            <p:cNvPr id="32" name="图片 31" descr="夜晚的月亮&#10;&#10;AI 生成的内容可能不正确。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16" y="3991005"/>
              <a:ext cx="682489" cy="682489"/>
            </a:xfrm>
            <a:prstGeom prst="rect">
              <a:avLst/>
            </a:prstGeom>
          </p:spPr>
        </p:pic>
        <p:pic>
          <p:nvPicPr>
            <p:cNvPr id="33" name="图片 32" descr="黑暗里有星球&#10;&#10;AI 生成的内容可能不正确。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794" y="3993377"/>
              <a:ext cx="681004" cy="681003"/>
            </a:xfrm>
            <a:prstGeom prst="rect">
              <a:avLst/>
            </a:prstGeom>
          </p:spPr>
        </p:pic>
        <p:pic>
          <p:nvPicPr>
            <p:cNvPr id="34" name="图片 33" descr="图片包含 灯光, 大, 前, 星星&#10;&#10;AI 生成的内容可能不正确。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564" y="3993377"/>
              <a:ext cx="681004" cy="681003"/>
            </a:xfrm>
            <a:prstGeom prst="rect">
              <a:avLst/>
            </a:prstGeom>
          </p:spPr>
        </p:pic>
        <p:pic>
          <p:nvPicPr>
            <p:cNvPr id="60" name="图片 59" descr="徽标&#10;&#10;AI 生成的内容可能不正确。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934" y="3325490"/>
              <a:ext cx="679814" cy="679814"/>
            </a:xfrm>
            <a:prstGeom prst="rect">
              <a:avLst/>
            </a:prstGeom>
          </p:spPr>
        </p:pic>
        <p:pic>
          <p:nvPicPr>
            <p:cNvPr id="62" name="图片 61" descr="夜晚的月亮&#10;&#10;AI 生成的内容可能不正确。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926" y="3993667"/>
              <a:ext cx="679934" cy="679934"/>
            </a:xfrm>
            <a:prstGeom prst="rect">
              <a:avLst/>
            </a:prstGeom>
          </p:spPr>
        </p:pic>
      </p:grpSp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499868" y="3118592"/>
          <a:ext cx="2844408" cy="1423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16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421640" y="4669310"/>
            <a:ext cx="11428625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标准化处理使得来源不同的数据集能够在同一标准下使用，便于跨数据集模型训练、算法性能的公平比较、数据集的联合使用和扩展。数据增强处理通过对少数类样本进行增强，缓解类别不平衡问题。</a:t>
            </a:r>
          </a:p>
        </p:txBody>
      </p:sp>
      <p:sp>
        <p:nvSpPr>
          <p:cNvPr id="70" name="文本框 69"/>
          <p:cNvSpPr txBox="1"/>
          <p:nvPr>
            <p:custDataLst>
              <p:tags r:id="rId4"/>
            </p:custDataLst>
          </p:nvPr>
        </p:nvSpPr>
        <p:spPr>
          <a:xfrm>
            <a:off x="3512302" y="5167500"/>
            <a:ext cx="5217120" cy="56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我们对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三类数据进行适当程度的数据增强处理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14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以平衡数据集，缓解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类别不平衡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</a:p>
        </p:txBody>
      </p:sp>
      <p:sp>
        <p:nvSpPr>
          <p:cNvPr id="71" name="文本框 70"/>
          <p:cNvSpPr txBox="1"/>
          <p:nvPr>
            <p:custDataLst>
              <p:tags r:id="rId5"/>
            </p:custDataLst>
          </p:nvPr>
        </p:nvSpPr>
        <p:spPr>
          <a:xfrm>
            <a:off x="3478824" y="5987818"/>
            <a:ext cx="164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1397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</a:p>
        </p:txBody>
      </p:sp>
      <p:sp>
        <p:nvSpPr>
          <p:cNvPr id="72" name="文本框 71"/>
          <p:cNvSpPr txBox="1"/>
          <p:nvPr>
            <p:custDataLst>
              <p:tags r:id="rId6"/>
            </p:custDataLst>
          </p:nvPr>
        </p:nvSpPr>
        <p:spPr>
          <a:xfrm>
            <a:off x="6808177" y="5987818"/>
            <a:ext cx="19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≈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3014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张</a:t>
            </a:r>
          </a:p>
        </p:txBody>
      </p:sp>
      <p:sp>
        <p:nvSpPr>
          <p:cNvPr id="73" name="箭头: 右 72"/>
          <p:cNvSpPr/>
          <p:nvPr/>
        </p:nvSpPr>
        <p:spPr>
          <a:xfrm>
            <a:off x="5162599" y="6118623"/>
            <a:ext cx="1645577" cy="26161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>
            <p:custDataLst>
              <p:tags r:id="rId7"/>
            </p:custDataLst>
          </p:nvPr>
        </p:nvSpPr>
        <p:spPr>
          <a:xfrm>
            <a:off x="5124402" y="5821910"/>
            <a:ext cx="164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数据增强</a:t>
            </a:r>
          </a:p>
        </p:txBody>
      </p:sp>
      <p:graphicFrame>
        <p:nvGraphicFramePr>
          <p:cNvPr id="80" name="图表 79"/>
          <p:cNvGraphicFramePr/>
          <p:nvPr>
            <p:extLst>
              <p:ext uri="{D42A27DB-BD31-4B8C-83A1-F6EECF244321}">
                <p14:modId xmlns:p14="http://schemas.microsoft.com/office/powerpoint/2010/main" val="1458141043"/>
              </p:ext>
            </p:extLst>
          </p:nvPr>
        </p:nvGraphicFramePr>
        <p:xfrm>
          <a:off x="-114892" y="4853983"/>
          <a:ext cx="3205846" cy="192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3207697408"/>
              </p:ext>
            </p:extLst>
          </p:nvPr>
        </p:nvGraphicFramePr>
        <p:xfrm>
          <a:off x="8412113" y="4823503"/>
          <a:ext cx="3205846" cy="1923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5" name="文本框 4"/>
            <p:cNvSpPr txBox="1"/>
            <p:nvPr>
              <p:custDataLst>
                <p:tags r:id="rId8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9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THREE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模型训练与优化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Model Training and Optimization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189" y="1972551"/>
            <a:ext cx="2927772" cy="19705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39433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初步探索：复现 </a:t>
            </a:r>
            <a:r>
              <a:rPr lang="en-US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endParaRPr lang="zh-CN" altLang="en-US" sz="24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33953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Initial Exploration: Replicating </a:t>
            </a:r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endParaRPr lang="en-US" altLang="zh-CN" sz="12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4"/>
          <p:cNvSpPr/>
          <p:nvPr/>
        </p:nvSpPr>
        <p:spPr>
          <a:xfrm>
            <a:off x="421640" y="1068707"/>
            <a:ext cx="3942715" cy="28743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84189" y="866630"/>
            <a:ext cx="1618615" cy="358775"/>
            <a:chOff x="1750197" y="4265997"/>
            <a:chExt cx="1618615" cy="358775"/>
          </a:xfrm>
        </p:grpSpPr>
        <p:sp>
          <p:nvSpPr>
            <p:cNvPr id="11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8"/>
              </p:custDataLst>
            </p:nvPr>
          </p:nvSpPr>
          <p:spPr>
            <a:xfrm>
              <a:off x="1760867" y="4291396"/>
              <a:ext cx="15972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数据集预处理</a:t>
              </a:r>
            </a:p>
          </p:txBody>
        </p:sp>
      </p:grp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465828" y="1217930"/>
            <a:ext cx="387413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水平翻转：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沿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Y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轴镜像，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(x, y)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→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(width - x, y)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垂直翻转：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沿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X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轴倒置，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(x, y)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→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(x, height - y)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双翻转：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水平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+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垂直，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(x, y)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→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(width - x, height - y)</a:t>
            </a:r>
          </a:p>
        </p:txBody>
      </p:sp>
      <p:sp>
        <p:nvSpPr>
          <p:cNvPr id="30" name="圆角矩形 4"/>
          <p:cNvSpPr/>
          <p:nvPr/>
        </p:nvSpPr>
        <p:spPr>
          <a:xfrm>
            <a:off x="421640" y="4294371"/>
            <a:ext cx="3942715" cy="2353211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84189" y="4092296"/>
            <a:ext cx="1618615" cy="358775"/>
            <a:chOff x="1750197" y="4265997"/>
            <a:chExt cx="1618615" cy="358775"/>
          </a:xfrm>
        </p:grpSpPr>
        <p:sp>
          <p:nvSpPr>
            <p:cNvPr id="3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1760867" y="4291396"/>
              <a:ext cx="15972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复现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4"/>
            </p:custDataLst>
          </p:nvPr>
        </p:nvSpPr>
        <p:spPr>
          <a:xfrm>
            <a:off x="449021" y="4472093"/>
            <a:ext cx="389094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实现一个经典的</a:t>
            </a:r>
            <a:r>
              <a:rPr lang="en-US" altLang="zh-CN" sz="12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zh-CN" sz="1200" b="1" dirty="0">
                <a:solidFill>
                  <a:srgbClr val="0B267F"/>
                </a:solidFill>
                <a:ea typeface="+mn-lt"/>
                <a:cs typeface="+mn-lt"/>
              </a:rPr>
              <a:t>UNet</a:t>
            </a:r>
            <a:r>
              <a:rPr lang="en-US" altLang="zh-CN" sz="1200" b="1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神经网络，进行模型训练，分割四种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DR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病变（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HE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EX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）区域</a:t>
            </a:r>
            <a:r>
              <a:rPr lang="zh-CN" altLang="en-US" sz="1200" b="1" dirty="0">
                <a:solidFill>
                  <a:srgbClr val="0B267F"/>
                </a:solidFill>
                <a:ea typeface="+mn-lt"/>
                <a:cs typeface="+mn-lt"/>
              </a:rPr>
              <a:t>（独立训练）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rcRect r="20084"/>
          <a:stretch>
            <a:fillRect/>
          </a:stretch>
        </p:blipFill>
        <p:spPr>
          <a:xfrm>
            <a:off x="4579558" y="1035771"/>
            <a:ext cx="4444834" cy="169727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010235" y="2844885"/>
            <a:ext cx="6863715" cy="3742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ea typeface="+mn-lt"/>
                <a:cs typeface="+mn-lt"/>
              </a:rPr>
              <a:t>UNet</a:t>
            </a:r>
            <a:r>
              <a:rPr lang="zh-CN" altLang="en-US" sz="1600" dirty="0">
                <a:ea typeface="+mn-lt"/>
                <a:cs typeface="+mn-lt"/>
              </a:rPr>
              <a:t> 复现结果不理想，各项指标偏低，原因可能是 </a:t>
            </a:r>
            <a:r>
              <a:rPr lang="zh-CN" altLang="en-US" sz="1600" b="1" dirty="0">
                <a:solidFill>
                  <a:srgbClr val="FF0000"/>
                </a:solidFill>
                <a:ea typeface="+mn-lt"/>
                <a:cs typeface="+mn-lt"/>
              </a:rPr>
              <a:t>基础 </a:t>
            </a:r>
            <a:r>
              <a:rPr lang="en-US" altLang="zh-CN" sz="1600" b="1" dirty="0" err="1">
                <a:solidFill>
                  <a:srgbClr val="FF0000"/>
                </a:solidFill>
                <a:ea typeface="+mn-lt"/>
                <a:cs typeface="+mn-lt"/>
              </a:rPr>
              <a:t>UNet</a:t>
            </a:r>
            <a:r>
              <a:rPr lang="zh-CN" altLang="en-US" sz="1600" b="1" dirty="0">
                <a:solidFill>
                  <a:srgbClr val="FF0000"/>
                </a:solidFill>
                <a:ea typeface="+mn-lt"/>
                <a:cs typeface="+mn-lt"/>
              </a:rPr>
              <a:t> 模型的局限性</a:t>
            </a:r>
            <a:r>
              <a:rPr lang="zh-CN" altLang="en-US" sz="1600" dirty="0">
                <a:ea typeface="+mn-lt"/>
                <a:cs typeface="+mn-lt"/>
              </a:rPr>
              <a:t> 和 </a:t>
            </a:r>
            <a:r>
              <a:rPr lang="zh-CN" altLang="en-US" sz="1600" b="1" dirty="0">
                <a:solidFill>
                  <a:srgbClr val="FF0000"/>
                </a:solidFill>
                <a:ea typeface="+mn-lt"/>
                <a:cs typeface="+mn-lt"/>
              </a:rPr>
              <a:t>训练轮次不足</a:t>
            </a:r>
            <a:r>
              <a:rPr lang="zh-CN" altLang="en-US" sz="1600" dirty="0">
                <a:ea typeface="+mn-lt"/>
                <a:cs typeface="+mn-lt"/>
              </a:rPr>
              <a:t>。建议 </a:t>
            </a:r>
            <a:r>
              <a:rPr lang="zh-CN" altLang="en-US" sz="1600" b="1" dirty="0">
                <a:solidFill>
                  <a:srgbClr val="FF0000"/>
                </a:solidFill>
                <a:ea typeface="+mn-lt"/>
                <a:cs typeface="+mn-lt"/>
              </a:rPr>
              <a:t>采用更高级模型变体并增加训练轮次</a:t>
            </a:r>
            <a:r>
              <a:rPr lang="zh-CN" altLang="en-US" sz="1600" dirty="0">
                <a:ea typeface="+mn-lt"/>
                <a:cs typeface="+mn-lt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ea typeface="+mn-lt"/>
                <a:cs typeface="+mn-lt"/>
              </a:rPr>
              <a:t>单任务</a:t>
            </a:r>
            <a:r>
              <a:rPr lang="en-US" altLang="zh-CN" sz="1600" dirty="0">
                <a:ea typeface="+mn-lt"/>
                <a:cs typeface="+mn-lt"/>
              </a:rPr>
              <a:t> </a:t>
            </a:r>
            <a:r>
              <a:rPr lang="en-US" altLang="zh-CN" sz="1600" dirty="0" err="1">
                <a:ea typeface="+mn-lt"/>
                <a:cs typeface="+mn-lt"/>
              </a:rPr>
              <a:t>UNet</a:t>
            </a:r>
            <a:r>
              <a:rPr lang="zh-CN" altLang="en-US" sz="1600" dirty="0">
                <a:ea typeface="+mn-lt"/>
                <a:cs typeface="+mn-lt"/>
              </a:rPr>
              <a:t>（独立分割</a:t>
            </a:r>
            <a:r>
              <a:rPr lang="en-US" altLang="zh-CN" sz="1600" dirty="0">
                <a:ea typeface="+mn-lt"/>
                <a:cs typeface="+mn-lt"/>
              </a:rPr>
              <a:t> EX / HE / MA / SE</a:t>
            </a:r>
            <a:r>
              <a:rPr lang="zh-CN" altLang="en-US" sz="1600" dirty="0">
                <a:ea typeface="+mn-lt"/>
                <a:cs typeface="+mn-lt"/>
              </a:rPr>
              <a:t> 四种病灶）效率低、性能低：</a:t>
            </a:r>
            <a:endParaRPr lang="en-US" altLang="zh-CN" sz="1600" dirty="0">
              <a:ea typeface="+mn-lt"/>
              <a:cs typeface="+mn-lt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ea typeface="+mn-lt"/>
                <a:cs typeface="+mn-lt"/>
              </a:rPr>
              <a:t>每类病灶需</a:t>
            </a:r>
            <a:r>
              <a:rPr lang="en-US" altLang="zh-CN" sz="1600" dirty="0">
                <a:ea typeface="+mn-lt"/>
                <a:cs typeface="+mn-lt"/>
              </a:rPr>
              <a:t> </a:t>
            </a:r>
            <a:r>
              <a:rPr lang="zh-CN" altLang="en-US" sz="1600" b="1" dirty="0">
                <a:ea typeface="+mn-lt"/>
                <a:cs typeface="+mn-lt"/>
              </a:rPr>
              <a:t>独立</a:t>
            </a:r>
            <a:r>
              <a:rPr lang="en-US" altLang="zh-CN" sz="1600" b="1" dirty="0">
                <a:ea typeface="+mn-lt"/>
                <a:cs typeface="+mn-lt"/>
              </a:rPr>
              <a:t> </a:t>
            </a:r>
            <a:r>
              <a:rPr lang="zh-CN" altLang="en-US" sz="1600" dirty="0">
                <a:ea typeface="+mn-lt"/>
                <a:cs typeface="+mn-lt"/>
              </a:rPr>
              <a:t>训练</a:t>
            </a:r>
            <a:r>
              <a:rPr lang="en-US" altLang="zh-CN" sz="1600" dirty="0">
                <a:ea typeface="+mn-lt"/>
                <a:cs typeface="+mn-lt"/>
              </a:rPr>
              <a:t> </a:t>
            </a:r>
            <a:r>
              <a:rPr lang="en-US" altLang="zh-CN" sz="1600" dirty="0" err="1">
                <a:ea typeface="+mn-lt"/>
                <a:cs typeface="+mn-lt"/>
              </a:rPr>
              <a:t>UNet</a:t>
            </a:r>
            <a:r>
              <a:rPr lang="zh-CN" altLang="en-US" sz="1600" dirty="0">
                <a:ea typeface="+mn-lt"/>
                <a:cs typeface="+mn-lt"/>
              </a:rPr>
              <a:t>，造成</a:t>
            </a:r>
            <a:r>
              <a:rPr lang="en-US" altLang="zh-CN" sz="1600" dirty="0">
                <a:ea typeface="+mn-lt"/>
                <a:cs typeface="+mn-lt"/>
              </a:rPr>
              <a:t> </a:t>
            </a:r>
            <a:r>
              <a:rPr lang="en-US" altLang="zh-CN" sz="1600" b="1" dirty="0">
                <a:ea typeface="+mn-lt"/>
                <a:cs typeface="+mn-lt"/>
              </a:rPr>
              <a:t>4 </a:t>
            </a:r>
            <a:r>
              <a:rPr lang="zh-CN" altLang="en-US" sz="1600" b="1" dirty="0">
                <a:ea typeface="+mn-lt"/>
                <a:cs typeface="+mn-lt"/>
              </a:rPr>
              <a:t>倍</a:t>
            </a:r>
            <a:r>
              <a:rPr lang="en-US" altLang="zh-CN" sz="1600" b="1" dirty="0">
                <a:ea typeface="+mn-lt"/>
                <a:cs typeface="+mn-lt"/>
              </a:rPr>
              <a:t> </a:t>
            </a:r>
            <a:r>
              <a:rPr lang="zh-CN" altLang="en-US" sz="1600" dirty="0">
                <a:ea typeface="+mn-lt"/>
                <a:cs typeface="+mn-lt"/>
              </a:rPr>
              <a:t>计算和存储浪费，部署复杂。</a:t>
            </a:r>
            <a:endParaRPr lang="en-US" altLang="zh-CN" sz="1600" dirty="0">
              <a:ea typeface="+mn-lt"/>
              <a:cs typeface="+mn-lt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ea typeface="+mn-lt"/>
                <a:cs typeface="+mn-lt"/>
              </a:rPr>
              <a:t>忽略病灶间空间关联（如</a:t>
            </a:r>
            <a:r>
              <a:rPr lang="en-US" altLang="zh-CN" sz="1600" dirty="0">
                <a:ea typeface="+mn-lt"/>
                <a:cs typeface="+mn-lt"/>
              </a:rPr>
              <a:t> MA </a:t>
            </a:r>
            <a:r>
              <a:rPr lang="zh-CN" altLang="en-US" sz="1600" dirty="0">
                <a:ea typeface="+mn-lt"/>
                <a:cs typeface="+mn-lt"/>
              </a:rPr>
              <a:t>常伴</a:t>
            </a:r>
            <a:r>
              <a:rPr lang="en-US" altLang="zh-CN" sz="1600" dirty="0">
                <a:ea typeface="+mn-lt"/>
                <a:cs typeface="+mn-lt"/>
              </a:rPr>
              <a:t> HE</a:t>
            </a:r>
            <a:r>
              <a:rPr lang="zh-CN" altLang="en-US" sz="1600" dirty="0">
                <a:ea typeface="+mn-lt"/>
                <a:cs typeface="+mn-lt"/>
              </a:rPr>
              <a:t>），无法利用共现特征提升精度。</a:t>
            </a:r>
            <a:endParaRPr lang="en-US" altLang="zh-CN" sz="1600" dirty="0">
              <a:ea typeface="+mn-lt"/>
              <a:cs typeface="+mn-lt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ea typeface="+mn-lt"/>
                <a:cs typeface="+mn-lt"/>
              </a:rPr>
              <a:t>重复特征提取降低效率，下采样丢失细节，微小病灶（如早期</a:t>
            </a:r>
            <a:r>
              <a:rPr lang="en-US" altLang="zh-CN" sz="1600" dirty="0">
                <a:ea typeface="+mn-lt"/>
                <a:cs typeface="+mn-lt"/>
              </a:rPr>
              <a:t> MA</a:t>
            </a:r>
            <a:r>
              <a:rPr lang="zh-CN" altLang="en-US" sz="1600" dirty="0">
                <a:ea typeface="+mn-lt"/>
                <a:cs typeface="+mn-lt"/>
              </a:rPr>
              <a:t>）分割精度不足。</a:t>
            </a:r>
            <a:endParaRPr lang="en-US" altLang="zh-CN" sz="1600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ea typeface="+mn-lt"/>
                <a:cs typeface="+mn-lt"/>
              </a:rPr>
              <a:t>这些问题将增加硬件成本，降低模型的实用性和泛化能力。</a:t>
            </a:r>
          </a:p>
        </p:txBody>
      </p:sp>
      <p:pic>
        <p:nvPicPr>
          <p:cNvPr id="67" name="图形 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10001" y="2996627"/>
            <a:ext cx="500234" cy="500234"/>
          </a:xfrm>
          <a:prstGeom prst="rect">
            <a:avLst/>
          </a:prstGeom>
        </p:spPr>
      </p:pic>
      <p:pic>
        <p:nvPicPr>
          <p:cNvPr id="6" name="图片 5" descr="image">
            <a:extLst>
              <a:ext uri="{FF2B5EF4-FFF2-40B4-BE49-F238E27FC236}">
                <a16:creationId xmlns:a16="http://schemas.microsoft.com/office/drawing/2014/main" id="{EC335AD2-A8C7-8472-3D82-12CAEED796A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802" t="2566" r="2998" b="1473"/>
          <a:stretch>
            <a:fillRect/>
          </a:stretch>
        </p:blipFill>
        <p:spPr>
          <a:xfrm>
            <a:off x="535357" y="4995428"/>
            <a:ext cx="3742003" cy="1627615"/>
          </a:xfrm>
          <a:prstGeom prst="rect">
            <a:avLst/>
          </a:prstGeom>
        </p:spPr>
      </p:pic>
      <p:pic>
        <p:nvPicPr>
          <p:cNvPr id="8" name="图片 7" descr="unet">
            <a:extLst>
              <a:ext uri="{FF2B5EF4-FFF2-40B4-BE49-F238E27FC236}">
                <a16:creationId xmlns:a16="http://schemas.microsoft.com/office/drawing/2014/main" id="{935929C0-3CC3-D2DE-CDBD-DAABFA39B7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4159" y="1072407"/>
            <a:ext cx="2781301" cy="16227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EC3CDD-581A-A4C9-15DF-A69386CDBF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47564" y="720636"/>
            <a:ext cx="4376827" cy="34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表：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UNet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复现指标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5913" y="4756310"/>
            <a:ext cx="3141397" cy="1673279"/>
          </a:xfrm>
          <a:prstGeom prst="rect">
            <a:avLst/>
          </a:prstGeom>
        </p:spPr>
      </p:pic>
      <p:pic>
        <p:nvPicPr>
          <p:cNvPr id="78" name="图片 77"/>
          <p:cNvPicPr/>
          <p:nvPr/>
        </p:nvPicPr>
        <p:blipFill rotWithShape="1">
          <a:blip r:embed="rId16"/>
          <a:srcRect l="4194" t="3672" r="8304" b="10241"/>
          <a:stretch>
            <a:fillRect/>
          </a:stretch>
        </p:blipFill>
        <p:spPr>
          <a:xfrm>
            <a:off x="3507012" y="2602878"/>
            <a:ext cx="2260279" cy="12374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4195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模型及其变体调研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451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Review of </a:t>
            </a:r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Its Variants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8" name="圆角矩形 4"/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2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3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圆角矩形 4"/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8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2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U²Net</a:t>
              </a:r>
            </a:p>
          </p:txBody>
        </p:sp>
      </p:grpSp>
      <p:sp>
        <p:nvSpPr>
          <p:cNvPr id="46" name="圆角矩形 4"/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48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++</a:t>
              </a:r>
            </a:p>
          </p:txBody>
        </p:sp>
      </p:grpSp>
      <p:sp>
        <p:nvSpPr>
          <p:cNvPr id="50" name="圆角矩形 4"/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53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0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MCA-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文本框 56"/>
          <p:cNvSpPr txBox="1"/>
          <p:nvPr>
            <p:custDataLst>
              <p:tags r:id="rId3"/>
            </p:custDataLst>
          </p:nvPr>
        </p:nvSpPr>
        <p:spPr>
          <a:xfrm>
            <a:off x="451207" y="1755810"/>
            <a:ext cx="545302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是一种经典的编码器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解码器结构。其编码器通过卷积和池化提取特征，解码器通过上采样和跳跃连接融合多尺度特征，最终输出分割掩码。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的优势在于结构简单、计算高效，适合作为基准模型。在本次实验中，它以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RGB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图像为输入，预测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通道掩码，适用于数据集的基本分割需求。然而，对微小或复杂病灶的捕捉能力有限，成为其性能瓶颈。</a:t>
            </a:r>
          </a:p>
        </p:txBody>
      </p:sp>
      <p:sp>
        <p:nvSpPr>
          <p:cNvPr id="59" name="文本框 58"/>
          <p:cNvSpPr txBox="1"/>
          <p:nvPr>
            <p:custDataLst>
              <p:tags r:id="rId4"/>
            </p:custDataLst>
          </p:nvPr>
        </p:nvSpPr>
        <p:spPr>
          <a:xfrm>
            <a:off x="6235336" y="1872933"/>
            <a:ext cx="2274968" cy="187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的改进版本，通过引入嵌套连接和深度监督机制增强特征融合能力。其编码器和解码器之间构建了密集的跳跃连接，形成多条特征传递路径，同时在多个尺度输出预测结果，通过深度监督优化训练。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的优势在于能更好整合浅层和深层特征，理论上提升分割精度。</a:t>
            </a:r>
          </a:p>
        </p:txBody>
      </p:sp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442044" y="4465477"/>
            <a:ext cx="356708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是一种基于残差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块的多尺度嵌套网络，设计目标是捕捉不同大小的目标。其核心是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RSU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Residual U-block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）模块，通过多级嵌套提取特征，支持主输出和多个辅助输出（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d1-d6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），损失函数综合多尺度信息。</a:t>
            </a: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6290576" y="4465477"/>
            <a:ext cx="5335368" cy="27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​​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是一种改进的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架构，专为医学图像分割任务设计。其核心创新包括：</a:t>
            </a:r>
          </a:p>
        </p:txBody>
      </p:sp>
      <p:sp>
        <p:nvSpPr>
          <p:cNvPr id="77" name="文本框 76"/>
          <p:cNvSpPr txBox="1"/>
          <p:nvPr>
            <p:custDataLst>
              <p:tags r:id="rId7"/>
            </p:custDataLst>
          </p:nvPr>
        </p:nvSpPr>
        <p:spPr>
          <a:xfrm>
            <a:off x="6285733" y="4765019"/>
            <a:ext cx="2353170" cy="167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多尺度交叉跳跃连接，通过融合编码器不同层次的特征，增强多尺度信息捕获能力；</a:t>
            </a: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交叉协同注意力机制（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CCA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），同时考虑通道和空间注意力，减少编码器与解码器之间的语义差距；</a:t>
            </a: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双向解码器，结合双上采样和深度监督，提升特征重建精度。</a:t>
            </a:r>
          </a:p>
        </p:txBody>
      </p:sp>
      <p:sp>
        <p:nvSpPr>
          <p:cNvPr id="79" name="文本框 78"/>
          <p:cNvSpPr txBox="1"/>
          <p:nvPr>
            <p:custDataLst>
              <p:tags r:id="rId8"/>
            </p:custDataLst>
          </p:nvPr>
        </p:nvSpPr>
        <p:spPr>
          <a:xfrm>
            <a:off x="451207" y="2585103"/>
            <a:ext cx="3008672" cy="127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在医学图像分割等任务中表现出色，尤其是在处理小物体和复杂背景时。</a:t>
            </a: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结构相对简单，易于训练，且在有限的数据集上也能表现良好。</a:t>
            </a: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跳跃连接有助于捕获多尺度的特征信息，提升分割精度。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8"/>
          <a:srcRect b="20157"/>
          <a:stretch>
            <a:fillRect/>
          </a:stretch>
        </p:blipFill>
        <p:spPr>
          <a:xfrm>
            <a:off x="750710" y="5338537"/>
            <a:ext cx="2949752" cy="1150117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1964" b="1256"/>
          <a:stretch>
            <a:fillRect/>
          </a:stretch>
        </p:blipFill>
        <p:spPr>
          <a:xfrm>
            <a:off x="3941534" y="4491076"/>
            <a:ext cx="1942376" cy="20334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1812" y="1774679"/>
            <a:ext cx="3369282" cy="20613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EDBED3-5D80-DFD4-257C-6FB13075CE6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21641" y="889706"/>
            <a:ext cx="1134871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模型为基础，有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等多种变体。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>
            <p:custDataLst>
              <p:tags r:id="rId1"/>
            </p:custDataLst>
          </p:nvPr>
        </p:nvSpPr>
        <p:spPr>
          <a:xfrm>
            <a:off x="1768475" y="2651760"/>
            <a:ext cx="8519160" cy="2148840"/>
          </a:xfrm>
          <a:custGeom>
            <a:avLst/>
            <a:gdLst>
              <a:gd name="connisteX0" fmla="*/ 0 w 8519160"/>
              <a:gd name="connsiteY0" fmla="*/ 0 h 2148840"/>
              <a:gd name="connisteX1" fmla="*/ 3048000 w 8519160"/>
              <a:gd name="connsiteY1" fmla="*/ 2148840 h 2148840"/>
              <a:gd name="connisteX2" fmla="*/ 5897880 w 8519160"/>
              <a:gd name="connsiteY2" fmla="*/ 838200 h 2148840"/>
              <a:gd name="connisteX3" fmla="*/ 8519160 w 8519160"/>
              <a:gd name="connsiteY3" fmla="*/ 1264920 h 21488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8519160" h="2148840">
                <a:moveTo>
                  <a:pt x="0" y="0"/>
                </a:moveTo>
                <a:lnTo>
                  <a:pt x="3048000" y="2148840"/>
                </a:lnTo>
                <a:lnTo>
                  <a:pt x="5897880" y="838200"/>
                </a:lnTo>
                <a:lnTo>
                  <a:pt x="8519160" y="1264920"/>
                </a:lnTo>
              </a:path>
            </a:pathLst>
          </a:custGeom>
          <a:noFill/>
          <a:ln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>
            <a:outerShdw blurRad="76200" dist="88900" dir="5400000" algn="t" rotWithShape="0">
              <a:srgbClr val="0B278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436370" y="2319655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21" name="图片 20" descr="templates\docerresourceshop\icons\\32313538363435363b32313538363435353bc2dbcec4c9eab1a8"/>
          <p:cNvPicPr/>
          <p:nvPr>
            <p:custDataLst>
              <p:tags r:id="rId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556385" y="2439670"/>
            <a:ext cx="387350" cy="38735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989330" y="1617980"/>
            <a:ext cx="1522095" cy="504190"/>
            <a:chOff x="664" y="4895"/>
            <a:chExt cx="2397" cy="794"/>
          </a:xfrm>
        </p:grpSpPr>
        <p:sp>
          <p:nvSpPr>
            <p:cNvPr id="47" name="圆角矩形 46"/>
            <p:cNvSpPr/>
            <p:nvPr>
              <p:custDataLst>
                <p:tags r:id="rId26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7"/>
              </p:custDataLst>
            </p:nvPr>
          </p:nvSpPr>
          <p:spPr>
            <a:xfrm>
              <a:off x="986" y="4978"/>
              <a:ext cx="17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数据集</a:t>
              </a:r>
            </a:p>
          </p:txBody>
        </p:sp>
      </p:grpSp>
      <p:sp>
        <p:nvSpPr>
          <p:cNvPr id="33" name="文本框 32"/>
          <p:cNvSpPr txBox="1"/>
          <p:nvPr>
            <p:custDataLst>
              <p:tags r:id="rId5"/>
            </p:custDataLst>
          </p:nvPr>
        </p:nvSpPr>
        <p:spPr>
          <a:xfrm>
            <a:off x="621665" y="3462020"/>
            <a:ext cx="225615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数据集包含图像和对应的掩码文件，掩码按任务分为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EX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SE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四类，采用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.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tif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格式存储。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908425" y="2491105"/>
            <a:ext cx="225615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SimpleITK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读取图像和掩码，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5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通道的目标掩码（背景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+ 4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个任务），并归一化到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[0, 1]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>
            <a:off x="4019550" y="5219065"/>
            <a:ext cx="1525905" cy="504190"/>
            <a:chOff x="658" y="4895"/>
            <a:chExt cx="2403" cy="794"/>
          </a:xfrm>
        </p:grpSpPr>
        <p:sp>
          <p:nvSpPr>
            <p:cNvPr id="12" name="圆角矩形 11"/>
            <p:cNvSpPr/>
            <p:nvPr>
              <p:custDataLst>
                <p:tags r:id="rId24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5"/>
              </p:custDataLst>
            </p:nvPr>
          </p:nvSpPr>
          <p:spPr>
            <a:xfrm>
              <a:off x="658" y="4978"/>
              <a:ext cx="240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加载方式</a:t>
              </a:r>
            </a:p>
          </p:txBody>
        </p:sp>
      </p:grp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7293610" y="3192780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6846570" y="2491105"/>
            <a:ext cx="1522095" cy="504190"/>
            <a:chOff x="664" y="4895"/>
            <a:chExt cx="2397" cy="794"/>
          </a:xfrm>
        </p:grpSpPr>
        <p:sp>
          <p:nvSpPr>
            <p:cNvPr id="20" name="圆角矩形 19"/>
            <p:cNvSpPr/>
            <p:nvPr>
              <p:custDataLst>
                <p:tags r:id="rId22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3"/>
              </p:custDataLst>
            </p:nvPr>
          </p:nvSpPr>
          <p:spPr>
            <a:xfrm>
              <a:off x="665" y="4978"/>
              <a:ext cx="239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数据增强</a:t>
              </a:r>
            </a:p>
          </p:txBody>
        </p:sp>
      </p:grp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5919470" y="4296410"/>
            <a:ext cx="3692525" cy="233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针对训练集，应用了多种变换：</a:t>
            </a: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调整大小至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656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656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像素后随机裁剪至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640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640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随机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90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度旋转、水平翻转和垂直翻转；</a:t>
            </a: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CLAHE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（对比度受限自适应直方图均衡化）增强图像对比度。</a:t>
            </a:r>
          </a:p>
        </p:txBody>
      </p:sp>
      <p:sp>
        <p:nvSpPr>
          <p:cNvPr id="25" name="椭圆 24"/>
          <p:cNvSpPr/>
          <p:nvPr>
            <p:custDataLst>
              <p:tags r:id="rId11"/>
            </p:custDataLst>
          </p:nvPr>
        </p:nvSpPr>
        <p:spPr>
          <a:xfrm>
            <a:off x="4470718" y="4440555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9137015" y="2410142"/>
            <a:ext cx="253428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调整大小至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642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642 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后中心裁剪至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640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640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，无随机增强。</a:t>
            </a:r>
          </a:p>
        </p:txBody>
      </p:sp>
      <p:grpSp>
        <p:nvGrpSpPr>
          <p:cNvPr id="28" name="组合 27"/>
          <p:cNvGrpSpPr/>
          <p:nvPr>
            <p:custDataLst>
              <p:tags r:id="rId13"/>
            </p:custDataLst>
          </p:nvPr>
        </p:nvGrpSpPr>
        <p:grpSpPr>
          <a:xfrm>
            <a:off x="9503410" y="4296410"/>
            <a:ext cx="1522095" cy="504190"/>
            <a:chOff x="664" y="4895"/>
            <a:chExt cx="2397" cy="794"/>
          </a:xfrm>
        </p:grpSpPr>
        <p:sp>
          <p:nvSpPr>
            <p:cNvPr id="29" name="圆角矩形 28"/>
            <p:cNvSpPr/>
            <p:nvPr>
              <p:custDataLst>
                <p:tags r:id="rId20"/>
              </p:custDataLst>
            </p:nvPr>
          </p:nvSpPr>
          <p:spPr>
            <a:xfrm>
              <a:off x="664" y="4895"/>
              <a:ext cx="2397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 w="38100">
              <a:noFill/>
            </a:ln>
            <a:effectLst>
              <a:outerShdw blurRad="254000" dist="139700" dir="81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1"/>
              </p:custDataLst>
            </p:nvPr>
          </p:nvSpPr>
          <p:spPr>
            <a:xfrm>
              <a:off x="986" y="4978"/>
              <a:ext cx="175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验证集</a:t>
              </a:r>
            </a:p>
          </p:txBody>
        </p:sp>
      </p:grpSp>
      <p:sp>
        <p:nvSpPr>
          <p:cNvPr id="32" name="椭圆 31"/>
          <p:cNvSpPr/>
          <p:nvPr>
            <p:custDataLst>
              <p:tags r:id="rId14"/>
            </p:custDataLst>
          </p:nvPr>
        </p:nvSpPr>
        <p:spPr>
          <a:xfrm>
            <a:off x="9951085" y="3541395"/>
            <a:ext cx="627380" cy="62738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2700000" scaled="0"/>
          </a:gradFill>
          <a:ln>
            <a:noFill/>
          </a:ln>
          <a:effectLst>
            <a:outerShdw blurRad="2032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7" name="图片 36" descr="templates\docerresourceshop\icons\\32313538343833323b32313538343832393bc2dbcec4c1e9b8d0"/>
          <p:cNvPicPr/>
          <p:nvPr>
            <p:custDataLst>
              <p:tags r:id="rId15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590415" y="4560570"/>
            <a:ext cx="387350" cy="387350"/>
          </a:xfrm>
          <a:prstGeom prst="rect">
            <a:avLst/>
          </a:prstGeom>
        </p:spPr>
      </p:pic>
      <p:pic>
        <p:nvPicPr>
          <p:cNvPr id="38" name="图片 37" descr="templates\docerresourceshop\icons\\32313538343833323b32313538343832363bc2dbcec4c6dabfaf"/>
          <p:cNvPicPr/>
          <p:nvPr>
            <p:custDataLst>
              <p:tags r:id="rId16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71100" y="3661410"/>
            <a:ext cx="387350" cy="387350"/>
          </a:xfrm>
          <a:prstGeom prst="rect">
            <a:avLst/>
          </a:prstGeom>
        </p:spPr>
      </p:pic>
      <p:pic>
        <p:nvPicPr>
          <p:cNvPr id="39" name="图片 38" descr="templates\docerresourceshop\icons\\32313538343833323b32313538343833303bc2dbcec4cdb3bcc6"/>
          <p:cNvPicPr/>
          <p:nvPr>
            <p:custDataLst>
              <p:tags r:id="rId17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13625" y="3312795"/>
            <a:ext cx="387350" cy="387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43729" y="456666"/>
            <a:ext cx="6581775" cy="113755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从单任务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UNet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分割</a:t>
            </a:r>
            <a:r>
              <a:rPr lang="en-US" altLang="zh-CN" b="1" dirty="0">
                <a:solidFill>
                  <a:srgbClr val="FF0000"/>
                </a:solidFill>
              </a:rPr>
              <a:t> MA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HE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EX</a:t>
            </a:r>
            <a:r>
              <a:rPr lang="zh-CN" altLang="en-US" b="1" dirty="0">
                <a:solidFill>
                  <a:srgbClr val="FF0000"/>
                </a:solidFill>
              </a:rPr>
              <a:t>、</a:t>
            </a:r>
            <a:r>
              <a:rPr lang="en-US" altLang="zh-CN" b="1" dirty="0">
                <a:solidFill>
                  <a:srgbClr val="FF0000"/>
                </a:solidFill>
              </a:rPr>
              <a:t>SE</a:t>
            </a:r>
            <a:r>
              <a:rPr lang="zh-CN" altLang="en-US" b="1" dirty="0">
                <a:solidFill>
                  <a:srgbClr val="FF0000"/>
                </a:solidFill>
              </a:rPr>
              <a:t>，改进为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SimpleITK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生成</a:t>
            </a:r>
            <a:r>
              <a:rPr lang="en-US" altLang="zh-CN" b="1" dirty="0">
                <a:solidFill>
                  <a:srgbClr val="FF0000"/>
                </a:solidFill>
              </a:rPr>
              <a:t> 5 </a:t>
            </a:r>
            <a:r>
              <a:rPr lang="zh-CN" altLang="en-US" b="1" dirty="0">
                <a:solidFill>
                  <a:srgbClr val="FF0000"/>
                </a:solidFill>
              </a:rPr>
              <a:t>通道掩码，实现多任务学习，提升效率、精度和病灶间关系建模能力。</a:t>
            </a:r>
          </a:p>
        </p:txBody>
      </p:sp>
      <p:cxnSp>
        <p:nvCxnSpPr>
          <p:cNvPr id="5" name="直接箭头连接符 4"/>
          <p:cNvCxnSpPr>
            <a:stCxn id="10" idx="0"/>
          </p:cNvCxnSpPr>
          <p:nvPr/>
        </p:nvCxnSpPr>
        <p:spPr>
          <a:xfrm flipV="1">
            <a:off x="5036820" y="1612265"/>
            <a:ext cx="302895" cy="8788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2C9883C-0B68-173F-A731-1E98638A4C5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21640" y="121285"/>
            <a:ext cx="3943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训练过程优化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A883BE-6EF7-B601-CCB6-8F714EAE0B5E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21640" y="535305"/>
            <a:ext cx="371284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 Process Optimization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336" y="1716745"/>
            <a:ext cx="3254148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081" y="1716745"/>
            <a:ext cx="3254148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38" y="4388503"/>
            <a:ext cx="3254149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3792" y="4388503"/>
            <a:ext cx="3254149" cy="216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模型训练结果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Training Results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8" name="圆角矩形 4"/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2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圆角矩形 4"/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8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U²Net</a:t>
              </a:r>
            </a:p>
          </p:txBody>
        </p:sp>
      </p:grpSp>
      <p:sp>
        <p:nvSpPr>
          <p:cNvPr id="46" name="圆角矩形 4"/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48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5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++</a:t>
              </a:r>
            </a:p>
          </p:txBody>
        </p:sp>
      </p:grpSp>
      <p:sp>
        <p:nvSpPr>
          <p:cNvPr id="50" name="圆角矩形 4"/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53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4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MCA-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UNet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732753" y="1807999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0.558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0.276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0.280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0.332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0.6148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0.4916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0.6084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0.5042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0.4718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0.4066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0.7096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0.5755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546228" y="1807999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0.050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0.466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0.054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0.444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0.009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0.085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0.6258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0.5263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0.6204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0.5744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0.4852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0.4524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0.7574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0.6829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732753" y="4479662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0.335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0.248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0.323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0.646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0.403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0.6181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0.4973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0.6093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0.5207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0.4879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0.3672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0.7394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0.6770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9546228" y="4479662"/>
          <a:ext cx="2132550" cy="19304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0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20 Epochs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AUPR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Dice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0.480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0.561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0.457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0.351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0.741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0.637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150 Epochs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AUPR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b="1" dirty="0"/>
                        <a:t>Dice</a:t>
                      </a:r>
                      <a:endParaRPr lang="zh-CN" altLang="en-US" sz="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EX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0.6398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0.5810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HE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0.6079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0.5720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MA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0.4945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0.4733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149"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SE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0.7829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altLang="zh-CN" sz="800" dirty="0"/>
                        <a:t>0.7157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1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336B646-9830-6270-7384-89A1870E2C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1641" y="889706"/>
            <a:ext cx="1134871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四种模型的训练结果如下：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5663"/>
            <a:ext cx="12192635" cy="260667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1385253" y="1065530"/>
            <a:ext cx="9421495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385252" y="1393825"/>
            <a:ext cx="94214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385251" y="2184242"/>
            <a:ext cx="942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2254082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858602" y="3027363"/>
            <a:ext cx="301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项目基本信息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858602" y="346233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Basic Information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323478" y="311245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927998" y="3027363"/>
            <a:ext cx="3626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关键技术调研</a:t>
            </a: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6927998" y="3462338"/>
            <a:ext cx="3626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 Technology Research</a:t>
            </a: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254082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2858602" y="4242753"/>
            <a:ext cx="3015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模型训练与优化</a:t>
            </a:r>
            <a:endParaRPr lang="en-US" altLang="zh-CN" sz="2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2858602" y="4677728"/>
            <a:ext cx="3015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Training and Optimization</a:t>
            </a:r>
          </a:p>
        </p:txBody>
      </p:sp>
      <p:sp>
        <p:nvSpPr>
          <p:cNvPr id="28" name="椭圆 27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6323478" y="4327843"/>
            <a:ext cx="539750" cy="539750"/>
          </a:xfrm>
          <a:prstGeom prst="ellipse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6927999" y="4242753"/>
            <a:ext cx="341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病变诊断智能平台</a:t>
            </a:r>
          </a:p>
        </p:txBody>
      </p:sp>
      <p:sp>
        <p:nvSpPr>
          <p:cNvPr id="31" name="文本框 30"/>
          <p:cNvSpPr txBox="1"/>
          <p:nvPr>
            <p:custDataLst>
              <p:tags r:id="rId15"/>
            </p:custDataLst>
          </p:nvPr>
        </p:nvSpPr>
        <p:spPr>
          <a:xfrm>
            <a:off x="6927998" y="4677728"/>
            <a:ext cx="3015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Intelligent Lesion Diagnosis Platform</a:t>
            </a:r>
          </a:p>
        </p:txBody>
      </p:sp>
      <p:pic>
        <p:nvPicPr>
          <p:cNvPr id="33" name="图片 32" descr="templates\docerresourceshop\icons\\32313538343833323b32313538343831333bd0b4c2dbcec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3353" y="4417718"/>
            <a:ext cx="360000" cy="360000"/>
          </a:xfrm>
          <a:prstGeom prst="rect">
            <a:avLst/>
          </a:prstGeom>
        </p:spPr>
      </p:pic>
      <p:pic>
        <p:nvPicPr>
          <p:cNvPr id="34" name="图片 33" descr="templates\docerresourceshop\icons\\32313538343833323b32313538343832393bc2dbcec4c1e9b8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13353" y="3202328"/>
            <a:ext cx="360000" cy="360000"/>
          </a:xfrm>
          <a:prstGeom prst="rect">
            <a:avLst/>
          </a:prstGeom>
        </p:spPr>
      </p:pic>
      <p:pic>
        <p:nvPicPr>
          <p:cNvPr id="35" name="图片 34" descr="templates\docerresourceshop\icons\\32313538343833323b32313538343832363bc2dbcec4c6dabfaf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3957" y="4417718"/>
            <a:ext cx="360000" cy="360000"/>
          </a:xfrm>
          <a:prstGeom prst="rect">
            <a:avLst/>
          </a:prstGeom>
        </p:spPr>
      </p:pic>
      <p:pic>
        <p:nvPicPr>
          <p:cNvPr id="37" name="图片 36" descr="templates\docerresourceshop\icons\\32313538393030343b32313538383134393bc2dbcec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343957" y="3202328"/>
            <a:ext cx="360000" cy="3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模型算法对比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450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Comparison of Different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Algorithms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62" y="771911"/>
            <a:ext cx="4986020" cy="28755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62" y="3753235"/>
            <a:ext cx="4986020" cy="291357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21641" y="872953"/>
            <a:ext cx="5989319" cy="571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Epoch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对模型训练的影响：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所有模型在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个周期时性能显著优于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个周期，表明更长的训练轮次有助于模型更好地学习数据集的特征。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的提升最为明显，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个周期后，其深度监督和嵌套结构优势显现，尤其在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指标上进步巨大。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始终保持领先，但提升幅度较小，可能已接近性能上限。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模型特性与适配性：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：作为基线模型，表现均衡，但对微小病灶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的检测能力始终较弱（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AUPR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甚至下降），适合简单任务，但难以处理复杂场景。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：深度监督和嵌套结构在长时间训练后表现突出，尤其在微小病灶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上进步显著（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0.009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升至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0.4524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），表明其适合需要深度特征提取的任务。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U²Net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：多尺度输出使其在大范围病灶（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）上表现优异，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的分割能力也显著提升，但对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的检测能力仍有限。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MCA-</a:t>
            </a:r>
            <a:r>
              <a:rPr lang="en-US" altLang="zh-CN" sz="12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UNet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：注意力机制使其在所有类别上表现最佳，尤其适合数据集的复杂场景，但在微小病灶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上仍有提升空间。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难点：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仍是所有模型的难点，即使训练到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150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个周期，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AUPR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仍较低（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MCAUNet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AUPR 0.4945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Dice 0.4733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）。这与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病灶的微小和稀疏特性有关，需要更针对性的模型优化或数据增强策略。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10022863" y="4352925"/>
            <a:ext cx="847725" cy="241962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FOUR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病变诊断智能平台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395856"/>
            <a:ext cx="89014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Intelligent Lesion Diagnosis Platform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80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智能体搭建：大语言模型能力评测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80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Evaluation of Large Language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Performance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1641" y="1002665"/>
            <a:ext cx="11363960" cy="78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dirty="0"/>
              <a:t>为了对</a:t>
            </a:r>
            <a:r>
              <a:rPr lang="en-US" altLang="zh-CN" sz="1600" dirty="0"/>
              <a:t> </a:t>
            </a:r>
            <a:r>
              <a:rPr lang="en-US" altLang="zh-CN" sz="1600" b="1" dirty="0"/>
              <a:t>DeepSeek-R1</a:t>
            </a:r>
            <a:r>
              <a:rPr lang="zh-CN" altLang="en-US" sz="1600" dirty="0"/>
              <a:t>、</a:t>
            </a:r>
            <a:r>
              <a:rPr lang="en-US" altLang="zh-CN" sz="1600" b="1" dirty="0"/>
              <a:t>Kimi-32k</a:t>
            </a:r>
            <a:r>
              <a:rPr lang="en-US" altLang="zh-CN" sz="1600" dirty="0"/>
              <a:t> </a:t>
            </a:r>
            <a:r>
              <a:rPr lang="zh-CN" altLang="en-US" sz="1600" dirty="0"/>
              <a:t>和</a:t>
            </a:r>
            <a:r>
              <a:rPr lang="en-US" altLang="zh-CN" sz="1600" dirty="0"/>
              <a:t> </a:t>
            </a:r>
            <a:r>
              <a:rPr lang="zh-CN" altLang="en-US" sz="1600" b="1" dirty="0"/>
              <a:t>豆包</a:t>
            </a:r>
            <a:r>
              <a:rPr lang="en-US" altLang="zh-CN" sz="1600" b="1" dirty="0"/>
              <a:t>-1.5-Pro-32k</a:t>
            </a:r>
            <a:r>
              <a:rPr lang="en-US" altLang="zh-CN" sz="1600" dirty="0"/>
              <a:t> </a:t>
            </a:r>
            <a:r>
              <a:rPr lang="zh-CN" altLang="en-US" sz="1600" dirty="0"/>
              <a:t>三个大模型在</a:t>
            </a:r>
            <a:r>
              <a:rPr lang="en-US" altLang="zh-CN" sz="1600" dirty="0"/>
              <a:t> </a:t>
            </a:r>
            <a:r>
              <a:rPr lang="en-US" altLang="zh-CN" sz="1600" b="1" dirty="0"/>
              <a:t>Coze </a:t>
            </a:r>
            <a:r>
              <a:rPr lang="zh-CN" altLang="en-US" sz="1600" dirty="0"/>
              <a:t>平台上的表现进行医疗场景效果评测，基于上传的我们自己编写的 </a:t>
            </a:r>
            <a:r>
              <a:rPr lang="en-US" altLang="zh-CN" sz="1600" dirty="0" err="1"/>
              <a:t>DiabRetina</a:t>
            </a:r>
            <a:r>
              <a:rPr lang="en-US" altLang="zh-CN" sz="1600" dirty="0"/>
              <a:t> AI </a:t>
            </a:r>
            <a:r>
              <a:rPr lang="zh-CN" altLang="en-US" sz="1600" dirty="0"/>
              <a:t>评测数据和裁判规则提示词，设计专为 </a:t>
            </a:r>
            <a:r>
              <a:rPr lang="en-US" altLang="zh-CN" sz="1600" dirty="0"/>
              <a:t>DR</a:t>
            </a:r>
            <a:r>
              <a:rPr lang="zh-CN" altLang="en-US" sz="1600" dirty="0"/>
              <a:t> 医疗领域优化的评测方法。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23459"/>
          <a:stretch>
            <a:fillRect/>
          </a:stretch>
        </p:blipFill>
        <p:spPr>
          <a:xfrm>
            <a:off x="421641" y="1934767"/>
            <a:ext cx="7533640" cy="19219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14440"/>
          <a:stretch>
            <a:fillRect/>
          </a:stretch>
        </p:blipFill>
        <p:spPr>
          <a:xfrm>
            <a:off x="513080" y="4230370"/>
            <a:ext cx="4637405" cy="2232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2843BF-3DAC-80D1-A9B0-AB08DF84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9440" y="4555490"/>
            <a:ext cx="663575" cy="6635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C1CD19-83F0-2BCF-AA9D-8D03AC6CF105}"/>
              </a:ext>
            </a:extLst>
          </p:cNvPr>
          <p:cNvSpPr txBox="1"/>
          <p:nvPr/>
        </p:nvSpPr>
        <p:spPr>
          <a:xfrm>
            <a:off x="5679440" y="5219065"/>
            <a:ext cx="2275841" cy="78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dirty="0"/>
              <a:t>为什么选择 </a:t>
            </a:r>
            <a:r>
              <a:rPr lang="en-US" altLang="zh-CN" sz="1600" dirty="0" err="1"/>
              <a:t>Coze</a:t>
            </a:r>
            <a:r>
              <a:rPr lang="en-US" altLang="zh-CN" sz="1600" dirty="0"/>
              <a:t> </a:t>
            </a:r>
            <a:r>
              <a:rPr lang="zh-CN" altLang="en-US" sz="1600" dirty="0"/>
              <a:t>平台进行 </a:t>
            </a:r>
            <a:r>
              <a:rPr lang="en-US" altLang="zh-CN" sz="1600" dirty="0"/>
              <a:t>AI Agent </a:t>
            </a:r>
            <a:r>
              <a:rPr lang="zh-CN" altLang="en-US" sz="1600" dirty="0"/>
              <a:t>搭建？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2132C9-750D-9320-E4AD-94F59970C54F}"/>
              </a:ext>
            </a:extLst>
          </p:cNvPr>
          <p:cNvSpPr txBox="1"/>
          <p:nvPr/>
        </p:nvSpPr>
        <p:spPr>
          <a:xfrm>
            <a:off x="8055929" y="2074295"/>
            <a:ext cx="3729672" cy="3932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/>
              <a:t>零代码/低门槛​​：</a:t>
            </a:r>
            <a:r>
              <a:rPr lang="zh-CN" altLang="en-US" sz="1400" dirty="0"/>
              <a:t>拖拽式可视化工作流，无需编程即可构建单 Agent 或多 Agent 协作任务。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/>
              <a:t>​​强大功能扩展​​：</a:t>
            </a:r>
            <a:r>
              <a:rPr lang="zh-CN" altLang="en-US" sz="1400" dirty="0"/>
              <a:t>内置 200+ 插件及 API 集成，支持多模型（如豆包、GPT-4）灵活调用。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/>
              <a:t>​​数据与记忆能力​​：</a:t>
            </a:r>
            <a:r>
              <a:rPr lang="zh-CN" altLang="en-US" sz="1400" dirty="0"/>
              <a:t>知识库上传和持久化记忆功能，提升专业性与个性化交互。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/>
              <a:t>​​自动化工作流​​：</a:t>
            </a:r>
            <a:r>
              <a:rPr lang="zh-CN" altLang="en-US" sz="1400" dirty="0"/>
              <a:t>拖拽节点设计复杂流程，支持定时任务、图像处理等业务自动化。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​</a:t>
            </a:r>
            <a:r>
              <a:rPr lang="zh-CN" altLang="en-US" sz="1400" b="1" dirty="0"/>
              <a:t>​多渠道发布​​：</a:t>
            </a:r>
            <a:r>
              <a:rPr lang="zh-CN" altLang="en-US" sz="1400" dirty="0"/>
              <a:t>一键部署至微信、飞书、抖音等平台，API/SDK 满足企业集成需求。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7840" y="810895"/>
            <a:ext cx="10902905" cy="23895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0B267F"/>
                </a:solidFill>
              </a:rPr>
              <a:t>评测数据集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/>
              <a:t>会话编号</a:t>
            </a:r>
            <a:r>
              <a:rPr lang="en-US" altLang="zh-CN" sz="1400" b="1" dirty="0"/>
              <a:t>_Session</a:t>
            </a:r>
            <a:r>
              <a:rPr lang="zh-CN" altLang="en-US" sz="1400" b="1" dirty="0"/>
              <a:t>：</a:t>
            </a:r>
            <a:r>
              <a:rPr lang="zh-CN" altLang="en-US" sz="1400" dirty="0"/>
              <a:t>标识多轮对话的会话（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3</a:t>
            </a:r>
            <a:r>
              <a:rPr lang="zh-CN" altLang="en-US" sz="1400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/>
              <a:t>对话轮次</a:t>
            </a:r>
            <a:r>
              <a:rPr lang="en-US" altLang="zh-CN" sz="1400" b="1" dirty="0"/>
              <a:t>_Turn</a:t>
            </a:r>
            <a:r>
              <a:rPr lang="zh-CN" altLang="en-US" sz="1400" b="1" dirty="0"/>
              <a:t>：</a:t>
            </a:r>
            <a:r>
              <a:rPr lang="zh-CN" altLang="en-US" sz="1400" dirty="0"/>
              <a:t>标记对话顺序（</a:t>
            </a:r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3</a:t>
            </a:r>
            <a:r>
              <a:rPr lang="zh-CN" altLang="en-US" sz="1400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 b="1" dirty="0"/>
              <a:t>Agent</a:t>
            </a:r>
            <a:r>
              <a:rPr lang="zh-CN" altLang="en-US" sz="1400" b="1" dirty="0"/>
              <a:t> 提示词</a:t>
            </a:r>
            <a:r>
              <a:rPr lang="en-US" altLang="zh-CN" sz="1400" b="1" dirty="0"/>
              <a:t>_System_prompt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定义模型角色和行为规范（如</a:t>
            </a:r>
            <a:r>
              <a:rPr lang="en-US" altLang="zh-CN" sz="1400" dirty="0"/>
              <a:t>“</a:t>
            </a:r>
            <a:r>
              <a:rPr lang="zh-CN" altLang="en-US" sz="1400" dirty="0"/>
              <a:t>基于 </a:t>
            </a:r>
            <a:r>
              <a:rPr lang="en-US" altLang="zh-CN" sz="1400" dirty="0"/>
              <a:t>2023 IDF</a:t>
            </a:r>
            <a:r>
              <a:rPr lang="zh-CN" altLang="en-US" sz="1400" dirty="0"/>
              <a:t> 指南提供专业建议</a:t>
            </a:r>
            <a:r>
              <a:rPr lang="en-US" altLang="zh-CN" sz="1400" dirty="0"/>
              <a:t>”</a:t>
            </a:r>
            <a:r>
              <a:rPr lang="zh-CN" altLang="en-US" sz="1400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/>
              <a:t>用户输入</a:t>
            </a:r>
            <a:r>
              <a:rPr lang="en-US" altLang="zh-CN" sz="1400" b="1" dirty="0"/>
              <a:t>_User_prompt</a:t>
            </a:r>
            <a:r>
              <a:rPr lang="zh-CN" altLang="en-US" sz="1400" b="1" dirty="0"/>
              <a:t>：</a:t>
            </a:r>
            <a:r>
              <a:rPr lang="zh-CN" altLang="en-US" sz="1400" dirty="0"/>
              <a:t>记录用户实际问题（如</a:t>
            </a:r>
            <a:r>
              <a:rPr lang="en-US" altLang="zh-CN" sz="1400" dirty="0"/>
              <a:t>“</a:t>
            </a:r>
            <a:r>
              <a:rPr lang="zh-CN" altLang="en-US" sz="1400" dirty="0"/>
              <a:t>我有视力模糊怎么办？</a:t>
            </a:r>
            <a:r>
              <a:rPr lang="en-US" altLang="zh-CN" sz="1400" dirty="0"/>
              <a:t>”</a:t>
            </a:r>
            <a:r>
              <a:rPr lang="zh-CN" altLang="en-US" sz="1400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/>
              <a:t>预期输出</a:t>
            </a:r>
            <a:r>
              <a:rPr lang="en-US" altLang="zh-CN" sz="1400" b="1" dirty="0"/>
              <a:t>_Reference_output</a:t>
            </a:r>
            <a:r>
              <a:rPr lang="zh-CN" altLang="en-US" sz="1400" b="1" dirty="0"/>
              <a:t>：</a:t>
            </a:r>
            <a:r>
              <a:rPr lang="zh-CN" altLang="en-US" sz="1400" dirty="0"/>
              <a:t>提供标准答案作为质量评估参考（如</a:t>
            </a:r>
            <a:r>
              <a:rPr lang="en-US" altLang="zh-CN" sz="1400" dirty="0"/>
              <a:t>“</a:t>
            </a:r>
            <a:r>
              <a:rPr lang="zh-CN" altLang="en-US" sz="1400" dirty="0"/>
              <a:t>根据 </a:t>
            </a:r>
            <a:r>
              <a:rPr lang="en-US" altLang="zh-CN" sz="1400" dirty="0"/>
              <a:t>2023 IDF</a:t>
            </a:r>
            <a:r>
              <a:rPr lang="zh-CN" altLang="en-US" sz="1400" dirty="0"/>
              <a:t> 指南，建议尽快就医</a:t>
            </a:r>
            <a:r>
              <a:rPr lang="en-US" altLang="zh-CN" sz="1400" dirty="0"/>
              <a:t>…”</a:t>
            </a:r>
            <a:r>
              <a:rPr lang="zh-CN" altLang="en-US" sz="1400" dirty="0"/>
              <a:t>）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 b="1" dirty="0"/>
              <a:t>测试范围：</a:t>
            </a:r>
            <a:r>
              <a:rPr lang="zh-CN" altLang="en-US" sz="1400" dirty="0"/>
              <a:t>涵盖</a:t>
            </a:r>
            <a:r>
              <a:rPr lang="en-US" altLang="zh-CN" sz="1400" dirty="0"/>
              <a:t> </a:t>
            </a:r>
            <a:r>
              <a:rPr lang="en-US" altLang="zh-CN" sz="1400" b="1" dirty="0"/>
              <a:t>3 </a:t>
            </a:r>
            <a:r>
              <a:rPr lang="zh-CN" altLang="en-US" sz="1400" b="1" dirty="0"/>
              <a:t>个会话（共</a:t>
            </a:r>
            <a:r>
              <a:rPr lang="en-US" altLang="zh-CN" sz="1400" b="1" dirty="0"/>
              <a:t> 7 </a:t>
            </a:r>
            <a:r>
              <a:rPr lang="zh-CN" altLang="en-US" sz="1400" b="1" dirty="0"/>
              <a:t>轮对话）</a:t>
            </a:r>
            <a:r>
              <a:rPr lang="zh-CN" altLang="en-US" sz="1400" dirty="0"/>
              <a:t>，测试模型在专业建议、医学概念比喻和结构化健康建议等场景下的表现</a:t>
            </a:r>
          </a:p>
        </p:txBody>
      </p:sp>
      <p:pic>
        <p:nvPicPr>
          <p:cNvPr id="5" name="图片 4" descr="coze2.0 模型评测模板_coze2.0 模型评测模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7" y="3221389"/>
            <a:ext cx="10714605" cy="3469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9E6444-3257-7B7E-0664-81040CF7AE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80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智能体搭建：大语言模型能力评测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7437D3-649D-4DD7-4F6F-3836E3F906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80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Evaluation of Large Language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Performance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7355" y="880194"/>
            <a:ext cx="5932805" cy="55714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  <a:buNone/>
            </a:pPr>
            <a:r>
              <a:rPr lang="zh-CN" altLang="en-US" sz="2000" b="1" dirty="0">
                <a:solidFill>
                  <a:srgbClr val="0B267F"/>
                </a:solidFill>
              </a:rPr>
              <a:t>评测流程</a:t>
            </a:r>
          </a:p>
          <a:p>
            <a:pPr algn="just">
              <a:lnSpc>
                <a:spcPct val="150000"/>
              </a:lnSpc>
              <a:buNone/>
            </a:pPr>
            <a:r>
              <a:rPr lang="zh-CN" altLang="en-US" b="1" dirty="0"/>
              <a:t>步骤</a:t>
            </a:r>
            <a:r>
              <a:rPr lang="en-US" altLang="zh-CN" b="1" dirty="0"/>
              <a:t> 1</a:t>
            </a:r>
            <a:r>
              <a:rPr lang="zh-CN" altLang="en-US" b="1" dirty="0"/>
              <a:t>：模型调用</a:t>
            </a:r>
          </a:p>
          <a:p>
            <a:pPr algn="just">
              <a:lnSpc>
                <a:spcPct val="150000"/>
              </a:lnSpc>
              <a:buNone/>
            </a:pPr>
            <a:r>
              <a:rPr lang="zh-CN" altLang="en-US" sz="1600" dirty="0"/>
              <a:t>在</a:t>
            </a:r>
            <a:r>
              <a:rPr lang="en-US" altLang="zh-CN" sz="1600" dirty="0"/>
              <a:t> Coze </a:t>
            </a:r>
            <a:r>
              <a:rPr lang="zh-CN" altLang="en-US" sz="1600" dirty="0"/>
              <a:t>平台上分别加载</a:t>
            </a:r>
            <a:r>
              <a:rPr lang="en-US" altLang="zh-CN" sz="1600" dirty="0"/>
              <a:t> </a:t>
            </a:r>
            <a:r>
              <a:rPr lang="en-US" altLang="zh-CN" sz="1600" b="1" dirty="0"/>
              <a:t>DeepSeek-R1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Kimi-32k </a:t>
            </a:r>
            <a:r>
              <a:rPr lang="zh-CN" altLang="en-US" sz="1600" dirty="0"/>
              <a:t>和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豆包</a:t>
            </a:r>
            <a:r>
              <a:rPr lang="en-US" altLang="zh-CN" sz="1600" b="1" dirty="0"/>
              <a:t>-1.5-Pro-32k</a:t>
            </a:r>
            <a:r>
              <a:rPr lang="en-US" altLang="zh-CN" sz="1600" dirty="0"/>
              <a:t> </a:t>
            </a:r>
            <a:r>
              <a:rPr lang="zh-CN" altLang="en-US" sz="1600" dirty="0"/>
              <a:t>模型。为每轮对话设置对应的 </a:t>
            </a:r>
            <a:r>
              <a:rPr lang="en-US" altLang="zh-CN" sz="1600" dirty="0"/>
              <a:t>Agent</a:t>
            </a:r>
            <a:r>
              <a:rPr lang="zh-CN" altLang="en-US" sz="1600" dirty="0"/>
              <a:t> 提示词，确保模型遵循指定角色和行为规范。输入用户输入，记录模型生成的</a:t>
            </a:r>
            <a:r>
              <a:rPr lang="en-US" altLang="zh-CN" sz="1600" dirty="0"/>
              <a:t> output </a:t>
            </a:r>
            <a:r>
              <a:rPr lang="zh-CN" altLang="en-US" sz="1600" dirty="0"/>
              <a:t>作为评测对象。</a:t>
            </a:r>
          </a:p>
          <a:p>
            <a:pPr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algn="just">
              <a:lnSpc>
                <a:spcPct val="150000"/>
              </a:lnSpc>
              <a:buNone/>
            </a:pPr>
            <a:endParaRPr lang="en-US" altLang="zh-CN" sz="1600" dirty="0"/>
          </a:p>
          <a:p>
            <a:pPr algn="just">
              <a:lnSpc>
                <a:spcPct val="150000"/>
              </a:lnSpc>
              <a:buNone/>
            </a:pPr>
            <a:endParaRPr lang="zh-CN" altLang="en-US" sz="1600" dirty="0"/>
          </a:p>
          <a:p>
            <a:pPr algn="just">
              <a:lnSpc>
                <a:spcPct val="150000"/>
              </a:lnSpc>
              <a:buNone/>
            </a:pPr>
            <a:r>
              <a:rPr lang="zh-CN" altLang="en-US" b="1" dirty="0"/>
              <a:t>步骤</a:t>
            </a:r>
            <a:r>
              <a:rPr lang="en-US" altLang="zh-CN" b="1" dirty="0"/>
              <a:t> 2</a:t>
            </a:r>
            <a:r>
              <a:rPr lang="zh-CN" altLang="en-US" b="1" dirty="0"/>
              <a:t>：裁判规则应用</a:t>
            </a:r>
          </a:p>
          <a:p>
            <a:pPr algn="just">
              <a:lnSpc>
                <a:spcPct val="150000"/>
              </a:lnSpc>
              <a:buNone/>
            </a:pPr>
            <a:r>
              <a:rPr lang="zh-CN" altLang="en-US" sz="1600" dirty="0"/>
              <a:t>使用裁判规则提示词作为质量检查员角色，对每轮对话的</a:t>
            </a:r>
            <a:r>
              <a:rPr lang="en-US" altLang="zh-CN" sz="1600" dirty="0"/>
              <a:t> output </a:t>
            </a:r>
            <a:r>
              <a:rPr lang="zh-CN" altLang="en-US" sz="1600" dirty="0"/>
              <a:t>进行评估。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45" y="535305"/>
            <a:ext cx="4648200" cy="6078855"/>
          </a:xfrm>
          <a:prstGeom prst="rect">
            <a:avLst/>
          </a:prstGeom>
          <a:ln w="25400">
            <a:solidFill>
              <a:srgbClr val="0B267F"/>
            </a:solidFill>
          </a:ln>
        </p:spPr>
      </p:pic>
      <p:cxnSp>
        <p:nvCxnSpPr>
          <p:cNvPr id="10" name="直接箭头连接符 9"/>
          <p:cNvCxnSpPr>
            <a:cxnSpLocks/>
            <a:endCxn id="6" idx="1"/>
          </p:cNvCxnSpPr>
          <p:nvPr/>
        </p:nvCxnSpPr>
        <p:spPr>
          <a:xfrm flipV="1">
            <a:off x="2926899" y="3574733"/>
            <a:ext cx="3681546" cy="1654813"/>
          </a:xfrm>
          <a:prstGeom prst="straightConnector1">
            <a:avLst/>
          </a:prstGeom>
          <a:ln w="25400">
            <a:solidFill>
              <a:srgbClr val="0B267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8F69F85-38EA-082B-1B32-117ECB4F5B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80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智能体搭建：大语言模型能力评测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FB82C7-21C9-CA0E-65DE-AD5D083F2A8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80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Evaluation of Large Language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Performance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DAFB02B-BF8C-5DE4-CC31-4B2172DFF78A}"/>
              </a:ext>
            </a:extLst>
          </p:cNvPr>
          <p:cNvGrpSpPr/>
          <p:nvPr/>
        </p:nvGrpSpPr>
        <p:grpSpPr>
          <a:xfrm>
            <a:off x="526240" y="3574024"/>
            <a:ext cx="2321732" cy="1023691"/>
            <a:chOff x="526240" y="3574024"/>
            <a:chExt cx="2321732" cy="102369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1485B62-9214-69ED-03F8-FF85B024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58" t="47862" r="67287" b="39209"/>
            <a:stretch>
              <a:fillRect/>
            </a:stretch>
          </p:blipFill>
          <p:spPr>
            <a:xfrm>
              <a:off x="546198" y="3574024"/>
              <a:ext cx="2301774" cy="32466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65470D0-7737-ED08-5FCB-05D968DBB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58" t="64635" r="67287" b="21540"/>
            <a:stretch>
              <a:fillRect/>
            </a:stretch>
          </p:blipFill>
          <p:spPr>
            <a:xfrm>
              <a:off x="526240" y="3903401"/>
              <a:ext cx="2301774" cy="34715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98F7979-2489-5E8A-D189-FB17AA035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158" t="82303" r="67287" b="3872"/>
            <a:stretch>
              <a:fillRect/>
            </a:stretch>
          </p:blipFill>
          <p:spPr>
            <a:xfrm>
              <a:off x="526240" y="4250558"/>
              <a:ext cx="2301774" cy="347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1640" y="801679"/>
            <a:ext cx="5348605" cy="6788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0B267F"/>
                </a:solidFill>
              </a:rPr>
              <a:t>大语言模型能力评测结果对比分析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687" r="5594" b="5944"/>
          <a:stretch>
            <a:fillRect/>
          </a:stretch>
        </p:blipFill>
        <p:spPr>
          <a:xfrm>
            <a:off x="493559" y="1257146"/>
            <a:ext cx="11116240" cy="30544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640" y="4335309"/>
            <a:ext cx="11188159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易于回答的医学定义类问题（“</a:t>
            </a:r>
            <a:r>
              <a:rPr lang="en-US" altLang="zh-CN" sz="1400" dirty="0"/>
              <a:t>HbA1c</a:t>
            </a:r>
            <a:r>
              <a:rPr lang="zh-CN" altLang="en-US" sz="1400" dirty="0"/>
              <a:t> 高会怎样？”、“微血管瘤是什么？”、“急诊需要吗？”、“每个阶段怎么办？”）：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ü"/>
            </a:pPr>
            <a:r>
              <a:rPr lang="zh-CN" altLang="en-US" sz="1400" dirty="0"/>
              <a:t>三者均表现一致，达到</a:t>
            </a:r>
            <a:r>
              <a:rPr lang="en-US" altLang="zh-CN" sz="1400" dirty="0"/>
              <a:t> 4</a:t>
            </a:r>
            <a:r>
              <a:rPr lang="zh-CN" altLang="en-US" sz="1400" dirty="0"/>
              <a:t> </a:t>
            </a:r>
            <a:r>
              <a:rPr lang="en-US" altLang="zh-CN" sz="1400" dirty="0"/>
              <a:t>/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。</a:t>
            </a:r>
          </a:p>
          <a:p>
            <a:r>
              <a:rPr lang="zh-CN" altLang="en-US" sz="1400" dirty="0"/>
              <a:t>用户体验类问题（“我有视力模糊怎么办？”）：</a:t>
            </a:r>
          </a:p>
          <a:p>
            <a:pPr marL="285750" indent="-285750">
              <a:spcAft>
                <a:spcPts val="800"/>
              </a:spcAft>
              <a:buFont typeface="Wingdings" pitchFamily="2" charset="2"/>
              <a:buChar char="ü"/>
            </a:pPr>
            <a:r>
              <a:rPr lang="en-US" altLang="zh-CN" sz="1400" b="1" dirty="0"/>
              <a:t>DeepSeek-R1</a:t>
            </a:r>
            <a:r>
              <a:rPr lang="en-US" altLang="zh-CN" sz="1400" dirty="0"/>
              <a:t> </a:t>
            </a:r>
            <a:r>
              <a:rPr lang="zh-CN" altLang="en-US" sz="1400" dirty="0"/>
              <a:t>明显存在欠缺，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/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；</a:t>
            </a:r>
            <a:r>
              <a:rPr lang="en-US" altLang="zh-CN" sz="1400" b="1" dirty="0"/>
              <a:t>Kimi-32k</a:t>
            </a:r>
            <a:r>
              <a:rPr lang="en-US" altLang="zh-CN" sz="1400" dirty="0"/>
              <a:t> </a:t>
            </a:r>
            <a:r>
              <a:rPr lang="zh-CN" altLang="en-US" sz="1400" dirty="0"/>
              <a:t>有一次</a:t>
            </a:r>
            <a:r>
              <a:rPr lang="en-US" altLang="zh-CN" sz="1400" dirty="0"/>
              <a:t> 2</a:t>
            </a:r>
            <a:r>
              <a:rPr lang="zh-CN" altLang="en-US" sz="1400" dirty="0"/>
              <a:t> </a:t>
            </a:r>
            <a:r>
              <a:rPr lang="en-US" altLang="zh-CN" sz="1400" dirty="0"/>
              <a:t>/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（可能由于场景理解不同）；</a:t>
            </a:r>
            <a:r>
              <a:rPr lang="zh-CN" altLang="en-US" sz="1400" b="1" dirty="0"/>
              <a:t>豆包</a:t>
            </a:r>
            <a:r>
              <a:rPr lang="en-US" altLang="zh-CN" sz="1400" dirty="0"/>
              <a:t> </a:t>
            </a:r>
            <a:r>
              <a:rPr lang="zh-CN" altLang="en-US" sz="1400" dirty="0"/>
              <a:t>完全正确，稳定性最好。</a:t>
            </a:r>
          </a:p>
          <a:p>
            <a:r>
              <a:rPr lang="zh-CN" altLang="en-US" sz="1400" dirty="0"/>
              <a:t>复杂描述问题（“我想了解 </a:t>
            </a:r>
            <a:r>
              <a:rPr lang="en-US" altLang="zh-CN" sz="1400" dirty="0"/>
              <a:t>DR</a:t>
            </a:r>
            <a:r>
              <a:rPr lang="zh-CN" altLang="en-US" sz="1400" dirty="0"/>
              <a:t> 的分期”）：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1400" b="1" dirty="0"/>
              <a:t>DeepSeek-R1</a:t>
            </a:r>
            <a:r>
              <a:rPr lang="en-US" altLang="zh-CN" sz="1400" dirty="0"/>
              <a:t> </a:t>
            </a:r>
            <a:r>
              <a:rPr lang="zh-CN" altLang="en-US" sz="1400" dirty="0"/>
              <a:t>略有扣分，</a:t>
            </a:r>
            <a:r>
              <a:rPr lang="en-US" altLang="zh-CN" sz="1400" dirty="0"/>
              <a:t>3</a:t>
            </a:r>
            <a:r>
              <a:rPr lang="zh-CN" altLang="en-US" sz="1400" dirty="0"/>
              <a:t> </a:t>
            </a:r>
            <a:r>
              <a:rPr lang="en-US" altLang="zh-CN" sz="1400" dirty="0"/>
              <a:t>/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，说明其对较复杂结构性医学知识的表达略弱；</a:t>
            </a:r>
            <a:r>
              <a:rPr lang="en-US" altLang="zh-CN" sz="1400" b="1" dirty="0"/>
              <a:t> Kimi-32k</a:t>
            </a:r>
            <a:r>
              <a:rPr lang="en-US" altLang="zh-CN" sz="1400" dirty="0"/>
              <a:t> </a:t>
            </a:r>
            <a:r>
              <a:rPr lang="zh-CN" altLang="en-US" sz="1400" dirty="0"/>
              <a:t>和</a:t>
            </a:r>
            <a:r>
              <a:rPr lang="en-US" altLang="zh-CN" sz="1400" dirty="0"/>
              <a:t> </a:t>
            </a:r>
            <a:r>
              <a:rPr lang="zh-CN" altLang="en-US" sz="1400" b="1" dirty="0"/>
              <a:t>豆包</a:t>
            </a:r>
            <a:r>
              <a:rPr lang="zh-CN" altLang="en-US" sz="1400" dirty="0"/>
              <a:t> 均给出满分。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5215" y="6030911"/>
            <a:ext cx="664889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豆包</a:t>
            </a:r>
            <a:r>
              <a:rPr lang="en-US" altLang="zh-CN" sz="1600" b="1" dirty="0">
                <a:solidFill>
                  <a:srgbClr val="FF0000"/>
                </a:solidFill>
              </a:rPr>
              <a:t>-1.5-Pro-32k ➜ </a:t>
            </a:r>
            <a:r>
              <a:rPr lang="zh-CN" altLang="en-US" sz="1600" b="1" dirty="0">
                <a:solidFill>
                  <a:srgbClr val="FF0000"/>
                </a:solidFill>
              </a:rPr>
              <a:t>所有测试项均为 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，表现最稳定、评分最优。</a:t>
            </a:r>
            <a:r>
              <a:rPr lang="en-US" altLang="zh-CN" sz="1600" b="1" dirty="0">
                <a:solidFill>
                  <a:srgbClr val="FF0000"/>
                </a:solidFill>
              </a:rPr>
              <a:t>      </a:t>
            </a:r>
            <a:r>
              <a:rPr lang="zh-CN" altLang="en-US" sz="1600" b="1" dirty="0">
                <a:solidFill>
                  <a:srgbClr val="FF0000"/>
                </a:solidFill>
              </a:rPr>
              <a:t>选择它 ✓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" y="5990907"/>
            <a:ext cx="663575" cy="663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1556A1-5AF8-DDFF-36CB-61B5B5C8C1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80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智能体搭建：大语言模型能力评测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9FFAB8-74E3-E4D3-34A6-1292935364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80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Evaluation of Large Language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Model Performance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39" y="121285"/>
            <a:ext cx="625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智能体搭建：精准化设计与多模态能力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93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Precision Design and Multimodal Capabilities</a:t>
            </a:r>
          </a:p>
        </p:txBody>
      </p:sp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5" y="911244"/>
            <a:ext cx="4150360" cy="57230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21837" y="780073"/>
            <a:ext cx="6976745" cy="588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1600" b="1" dirty="0" err="1">
                <a:solidFill>
                  <a:srgbClr val="091D66"/>
                </a:solidFill>
              </a:rPr>
              <a:t>DiabRetina</a:t>
            </a:r>
            <a:r>
              <a:rPr lang="en-US" altLang="zh-CN" sz="1600" b="1" dirty="0">
                <a:solidFill>
                  <a:srgbClr val="091D66"/>
                </a:solidFill>
              </a:rPr>
              <a:t> AI </a:t>
            </a:r>
            <a:r>
              <a:rPr lang="zh-CN" altLang="en-US" sz="1600" b="1" dirty="0">
                <a:solidFill>
                  <a:srgbClr val="091D66"/>
                </a:solidFill>
              </a:rPr>
              <a:t>医疗助手精准化设计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/>
              <a:t>循证医学锚定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绑定 </a:t>
            </a:r>
            <a:r>
              <a:rPr lang="en-US" altLang="zh-CN" sz="1400" dirty="0"/>
              <a:t>2023 IDF/AAO </a:t>
            </a:r>
            <a:r>
              <a:rPr lang="zh-CN" altLang="en-US" sz="1400" dirty="0"/>
              <a:t>指南与权威期刊，确保回答时效性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强制文献年份标注（如“</a:t>
            </a:r>
            <a:r>
              <a:rPr lang="en-US" altLang="zh-CN" sz="1400" dirty="0"/>
              <a:t>NEJM 2022 </a:t>
            </a:r>
            <a:r>
              <a:rPr lang="zh-CN" altLang="en-US" sz="1400" dirty="0"/>
              <a:t>年研究指出</a:t>
            </a:r>
            <a:r>
              <a:rPr lang="en-US" altLang="zh-CN" sz="1400" dirty="0"/>
              <a:t>…</a:t>
            </a:r>
            <a:r>
              <a:rPr lang="zh-CN" altLang="en-US" sz="1400" dirty="0"/>
              <a:t>”）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解决网络医疗信息过时问题</a:t>
            </a:r>
            <a:endParaRPr lang="en-US" altLang="zh-CN" sz="1400" dirty="0"/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/>
              <a:t>认知降维表达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病理机制比喻化（如“微血管瘤</a:t>
            </a:r>
            <a:r>
              <a:rPr lang="en-US" altLang="zh-CN" sz="1400" dirty="0"/>
              <a:t>=</a:t>
            </a:r>
            <a:r>
              <a:rPr lang="zh-CN" altLang="en-US" sz="1400" dirty="0"/>
              <a:t>轮胎鼓包，随时可能漏气”）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结构化输出（医学定义→比喻解释→行动建议）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提升患者理解度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/>
              <a:t>临床安全双保险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风险词触发机制（如“视力丧失”→优先建议急诊）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/>
              <a:t>分层免责声明（治疗建议 </a:t>
            </a:r>
            <a:r>
              <a:rPr lang="en-US" altLang="zh-CN" sz="1400" dirty="0"/>
              <a:t>/ HbA1c &gt; 9% </a:t>
            </a:r>
            <a:r>
              <a:rPr lang="zh-CN" altLang="en-US" sz="1400" dirty="0"/>
              <a:t>时强制提示）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CN" altLang="en-US" sz="1400" dirty="0"/>
              <a:t>降低 </a:t>
            </a:r>
            <a:r>
              <a:rPr lang="en-US" altLang="zh-CN" sz="1400" dirty="0"/>
              <a:t>AI </a:t>
            </a:r>
            <a:r>
              <a:rPr lang="zh-CN" altLang="en-US" sz="1400" dirty="0"/>
              <a:t>医疗法律风险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091D66"/>
                </a:solidFill>
              </a:rPr>
              <a:t>插件赋能 </a:t>
            </a:r>
            <a:r>
              <a:rPr lang="en-US" altLang="zh-CN" sz="1600" b="1" dirty="0" err="1">
                <a:solidFill>
                  <a:srgbClr val="091D66"/>
                </a:solidFill>
              </a:rPr>
              <a:t>DiabRetina</a:t>
            </a:r>
            <a:r>
              <a:rPr lang="en-US" altLang="zh-CN" sz="1600" b="1" dirty="0">
                <a:solidFill>
                  <a:srgbClr val="091D66"/>
                </a:solidFill>
              </a:rPr>
              <a:t> AI </a:t>
            </a:r>
            <a:r>
              <a:rPr lang="zh-CN" altLang="en-US" sz="1600" b="1" dirty="0">
                <a:solidFill>
                  <a:srgbClr val="091D66"/>
                </a:solidFill>
              </a:rPr>
              <a:t>医疗助手多模态能力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1" dirty="0"/>
              <a:t>文件读取</a:t>
            </a:r>
            <a:r>
              <a:rPr lang="en-US" altLang="zh-CN" sz="1200" b="1" dirty="0"/>
              <a:t> / OCR</a:t>
            </a:r>
            <a:r>
              <a:rPr lang="zh-CN" altLang="en-US" sz="1200" b="1" dirty="0"/>
              <a:t>：</a:t>
            </a:r>
            <a:r>
              <a:rPr lang="zh-CN" altLang="en-US" sz="1200" dirty="0"/>
              <a:t>全格式医学文献 </a:t>
            </a:r>
            <a:r>
              <a:rPr lang="en-US" altLang="zh-CN" sz="1200" dirty="0"/>
              <a:t>/ </a:t>
            </a:r>
            <a:r>
              <a:rPr lang="zh-CN" altLang="en-US" sz="1200" dirty="0"/>
              <a:t>诊断报告解析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1" dirty="0"/>
              <a:t>图片理解：</a:t>
            </a:r>
            <a:r>
              <a:rPr lang="zh-CN" altLang="en-US" sz="1200" dirty="0"/>
              <a:t>医学图像交互解读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1" dirty="0"/>
              <a:t>联网问答：</a:t>
            </a:r>
            <a:r>
              <a:rPr lang="zh-CN" altLang="en-US" sz="1200" dirty="0"/>
              <a:t>循证医学实时验证</a:t>
            </a:r>
            <a:endParaRPr lang="en-US" altLang="zh-CN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b="1" dirty="0"/>
              <a:t>​​链接读取：</a:t>
            </a:r>
            <a:r>
              <a:rPr lang="zh-CN" altLang="en-US" sz="1200" dirty="0"/>
              <a:t>跨平台数据整合</a:t>
            </a:r>
          </a:p>
        </p:txBody>
      </p:sp>
      <p:pic>
        <p:nvPicPr>
          <p:cNvPr id="3" name="图片 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C7AE680E-2152-5C7B-3847-A1687BA7C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1"/>
          <a:stretch>
            <a:fillRect/>
          </a:stretch>
        </p:blipFill>
        <p:spPr>
          <a:xfrm>
            <a:off x="9464763" y="3263343"/>
            <a:ext cx="2531657" cy="3430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6372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</a:t>
            </a:r>
            <a:r>
              <a:rPr lang="en-US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592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</a:t>
            </a:r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Knowledge Base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26" y="885281"/>
            <a:ext cx="6925060" cy="57129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296" y="2586321"/>
            <a:ext cx="3714286" cy="14761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296" y="4262950"/>
            <a:ext cx="3295238" cy="14761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98218" y="5794389"/>
            <a:ext cx="3867393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None/>
            </a:pPr>
            <a:r>
              <a:rPr lang="en-US" altLang="zh-CN" sz="1600" b="1" dirty="0">
                <a:solidFill>
                  <a:srgbClr val="091D66"/>
                </a:solidFill>
              </a:rPr>
              <a:t>… </a:t>
            </a:r>
            <a:r>
              <a:rPr lang="zh-CN" altLang="en-US" sz="1600" b="1" dirty="0">
                <a:solidFill>
                  <a:srgbClr val="091D66"/>
                </a:solidFill>
              </a:rPr>
              <a:t>基于共 </a:t>
            </a:r>
            <a:r>
              <a:rPr lang="en-US" altLang="zh-CN" sz="1600" b="1" dirty="0">
                <a:solidFill>
                  <a:srgbClr val="091D66"/>
                </a:solidFill>
              </a:rPr>
              <a:t>23 </a:t>
            </a:r>
            <a:r>
              <a:rPr lang="zh-CN" altLang="en-US" sz="1600" b="1" dirty="0">
                <a:solidFill>
                  <a:srgbClr val="091D66"/>
                </a:solidFill>
              </a:rPr>
              <a:t>篇 </a:t>
            </a:r>
            <a:r>
              <a:rPr lang="en-US" altLang="zh-CN" sz="1600" b="1" dirty="0">
                <a:solidFill>
                  <a:srgbClr val="091D66"/>
                </a:solidFill>
              </a:rPr>
              <a:t>DR </a:t>
            </a:r>
            <a:r>
              <a:rPr lang="zh-CN" altLang="en-US" sz="1600" b="1" dirty="0">
                <a:solidFill>
                  <a:srgbClr val="091D66"/>
                </a:solidFill>
              </a:rPr>
              <a:t>领域专业标准指南</a:t>
            </a:r>
            <a:endParaRPr lang="en-US" altLang="zh-CN" sz="1600" b="1" dirty="0">
              <a:solidFill>
                <a:srgbClr val="091D66"/>
              </a:solidFill>
            </a:endParaRPr>
          </a:p>
          <a:p>
            <a:pPr algn="r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091D66"/>
                </a:solidFill>
              </a:rPr>
              <a:t>构建 </a:t>
            </a:r>
            <a:r>
              <a:rPr lang="en-US" altLang="zh-CN" sz="16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6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 </a:t>
            </a:r>
            <a:r>
              <a:rPr lang="zh-CN" altLang="en-US" sz="16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知识库</a:t>
            </a:r>
            <a:endParaRPr lang="zh-CN" altLang="en-US" sz="1600" dirty="0"/>
          </a:p>
        </p:txBody>
      </p:sp>
      <p:pic>
        <p:nvPicPr>
          <p:cNvPr id="20" name="图片 19" descr="图形用户界面, 文本&#10;&#10;AI 生成的内容可能不正确。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71" y="1197666"/>
            <a:ext cx="3543482" cy="6985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21640" y="121285"/>
            <a:ext cx="5421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智能体搭建：对话体验与用户交互优化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73107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Construction: Optimization of Dialogue Experience and User Interaction</a:t>
            </a:r>
          </a:p>
        </p:txBody>
      </p:sp>
      <p:pic>
        <p:nvPicPr>
          <p:cNvPr id="5" name="图片 4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920769"/>
            <a:ext cx="4683760" cy="5678845"/>
          </a:xfrm>
          <a:prstGeom prst="rect">
            <a:avLst/>
          </a:prstGeom>
        </p:spPr>
      </p:pic>
      <p:pic>
        <p:nvPicPr>
          <p:cNvPr id="10" name="图片 9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58" y="743005"/>
            <a:ext cx="5221887" cy="60863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42413-9500-FDA6-2B26-F9707232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763B4-4C47-588D-C223-DD7A64C8ACFE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91BC6-9CD0-C15D-B6B2-2CC61C458B38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314BB2-0413-7C6F-C025-A86F9C146E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2AE9E5E-53CC-B13F-1674-65D5B47FF89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39" y="121285"/>
            <a:ext cx="7593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dirty="0" err="1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" altLang="zh-CN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AI: </a:t>
            </a:r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糖尿病性视网膜病变诊断智能平台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810B08-9A8B-1E23-4978-70E2E31436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5305"/>
            <a:ext cx="7310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AI: Intelligent Platform for Diagnosis of Diabetic Retinopathy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26C15D-80D1-1396-CD03-A48DF506AF22}"/>
              </a:ext>
            </a:extLst>
          </p:cNvPr>
          <p:cNvSpPr txBox="1"/>
          <p:nvPr/>
        </p:nvSpPr>
        <p:spPr>
          <a:xfrm>
            <a:off x="3055620" y="2644170"/>
            <a:ext cx="608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b="1" dirty="0"/>
              <a:t>Try it out!</a:t>
            </a:r>
          </a:p>
          <a:p>
            <a:pPr algn="ctr"/>
            <a:endParaRPr lang="en" altLang="zh-CN" sz="3200" b="1" dirty="0"/>
          </a:p>
          <a:p>
            <a:pPr algn="ctr"/>
            <a:r>
              <a:rPr lang="en" altLang="zh-CN" sz="3200" b="1" dirty="0">
                <a:hlinkClick r:id="rId6"/>
              </a:rPr>
              <a:t>http://110.42.214.164:81</a:t>
            </a:r>
            <a:endParaRPr lang="en" altLang="zh-CN" sz="3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7E5C13-7AA3-9A85-074C-85122B0B7C8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637" y="6345273"/>
            <a:ext cx="731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github.com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MinmusLin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DiabRetina_AI_Frontend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github.com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MinmusLin</a:t>
            </a:r>
            <a:r>
              <a:rPr lang="en-US" altLang="zh-CN" sz="1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DiabRetina_AI_Backend</a:t>
            </a:r>
            <a:endParaRPr lang="en-US" altLang="zh-CN" sz="1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53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ONE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项目基本信息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395856"/>
            <a:ext cx="89014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Project Basic Information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9A4F3-4493-97A4-9B28-D15948C30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2C165F8-14CD-A9DD-522F-53C7676B0C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800225B-F3DB-AC5C-7108-41CC3D914E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1B267A-540D-8447-1779-64B00758C5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45285" y="2681605"/>
            <a:ext cx="890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762AF9-AEE0-E792-C51F-70825B127E05}"/>
              </a:ext>
            </a:extLst>
          </p:cNvPr>
          <p:cNvSpPr txBox="1"/>
          <p:nvPr/>
        </p:nvSpPr>
        <p:spPr>
          <a:xfrm>
            <a:off x="1645285" y="3537585"/>
            <a:ext cx="8901430" cy="42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Project Conclusion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2C366C-1BAE-F8B2-AD1D-7332F4D5F1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4011-F4AB-8647-37E0-261C8A6E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613790-1675-22D6-5C9A-CBBC9A2F5EAC}"/>
              </a:ext>
            </a:extLst>
          </p:cNvPr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19D3F3-F4B9-18D2-4AA2-98669C9D3103}"/>
              </a:ext>
            </a:extLst>
          </p:cNvPr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72AC60-2C6F-82D6-C380-E48D486FC40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BF1291-440A-C269-A5BF-B55F866BDC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Project Conclusion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B21DB-5D86-C69D-CB41-C85CF49F42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FFCA47-BA65-4BB4-C2F7-63296D2BD548}"/>
              </a:ext>
            </a:extLst>
          </p:cNvPr>
          <p:cNvSpPr txBox="1"/>
          <p:nvPr/>
        </p:nvSpPr>
        <p:spPr>
          <a:xfrm>
            <a:off x="421640" y="876992"/>
            <a:ext cx="11325711" cy="5946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zh-CN" altLang="en-US" sz="1400" dirty="0"/>
              <a:t>本小组开发了一个高精度、可扩展的 </a:t>
            </a:r>
            <a:r>
              <a:rPr lang="en" altLang="zh-CN" sz="1400" dirty="0"/>
              <a:t>AI </a:t>
            </a:r>
            <a:r>
              <a:rPr lang="zh-CN" altLang="en-US" sz="1400" dirty="0"/>
              <a:t>辅助诊断系统，实现了糖尿病性视网膜病变（</a:t>
            </a:r>
            <a:r>
              <a:rPr lang="en" altLang="zh-CN" sz="1400" dirty="0"/>
              <a:t>DR</a:t>
            </a:r>
            <a:r>
              <a:rPr lang="zh-CN" altLang="en" sz="1400" dirty="0"/>
              <a:t>）</a:t>
            </a:r>
            <a:r>
              <a:rPr lang="zh-CN" altLang="en-US" sz="1400" dirty="0"/>
              <a:t>的自动化筛查（微动脉瘤 </a:t>
            </a:r>
            <a:r>
              <a:rPr lang="en" altLang="zh-CN" sz="1400" dirty="0"/>
              <a:t>MA</a:t>
            </a:r>
            <a:r>
              <a:rPr lang="zh-CN" altLang="en" sz="1400" dirty="0"/>
              <a:t>、</a:t>
            </a:r>
            <a:r>
              <a:rPr lang="zh-CN" altLang="en-US" sz="1400" dirty="0"/>
              <a:t>出血点 </a:t>
            </a:r>
            <a:r>
              <a:rPr lang="en" altLang="zh-CN" sz="1400" dirty="0"/>
              <a:t>HE</a:t>
            </a:r>
            <a:r>
              <a:rPr lang="zh-CN" altLang="en" sz="1400" dirty="0"/>
              <a:t>、</a:t>
            </a:r>
            <a:r>
              <a:rPr lang="zh-CN" altLang="en-US" sz="1400" dirty="0"/>
              <a:t>硬性渗出 </a:t>
            </a:r>
            <a:r>
              <a:rPr lang="en" altLang="zh-CN" sz="1400" dirty="0"/>
              <a:t>EX</a:t>
            </a:r>
            <a:r>
              <a:rPr lang="zh-CN" altLang="en" sz="1400" dirty="0"/>
              <a:t>、</a:t>
            </a:r>
            <a:r>
              <a:rPr lang="zh-CN" altLang="en-US" sz="1400" dirty="0"/>
              <a:t>软性渗出 </a:t>
            </a:r>
            <a:r>
              <a:rPr lang="en" altLang="zh-CN" sz="1400" dirty="0"/>
              <a:t>SE</a:t>
            </a:r>
            <a:r>
              <a:rPr lang="zh-CN" altLang="en" sz="1400" dirty="0"/>
              <a:t>）</a:t>
            </a:r>
            <a:r>
              <a:rPr lang="zh-CN" altLang="en-US" sz="1400" dirty="0"/>
              <a:t>，系统的检测算法满足了高性能和高实时性要求。</a:t>
            </a:r>
            <a:endParaRPr lang="en-US" altLang="zh-CN" sz="1400" dirty="0"/>
          </a:p>
          <a:p>
            <a:pPr algn="just" fontAlgn="base">
              <a:lnSpc>
                <a:spcPct val="130000"/>
              </a:lnSpc>
            </a:pPr>
            <a:r>
              <a:rPr lang="zh-CN" altLang="en-US" sz="1400" b="1" dirty="0"/>
              <a:t>算法选型与数据集处理</a:t>
            </a:r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基于医学图像分割特性，综合对比 </a:t>
            </a:r>
            <a:r>
              <a:rPr lang="en-US" altLang="zh-CN" sz="1400" dirty="0"/>
              <a:t>8</a:t>
            </a:r>
            <a:r>
              <a:rPr lang="zh-CN" altLang="en-US" sz="1400" dirty="0"/>
              <a:t> 种语义分割方法（如 </a:t>
            </a:r>
            <a:r>
              <a:rPr lang="en-US" altLang="zh-CN" sz="1400" dirty="0" err="1"/>
              <a:t>UNet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DenseASPP</a:t>
            </a:r>
            <a:r>
              <a:rPr lang="zh-CN" altLang="en-US" sz="1400" dirty="0"/>
              <a:t> 等），选定​​ </a:t>
            </a:r>
            <a:r>
              <a:rPr lang="en-US" altLang="zh-CN" sz="1400" dirty="0" err="1"/>
              <a:t>UNet</a:t>
            </a:r>
            <a:r>
              <a:rPr lang="en-US" altLang="zh-CN" sz="1400" dirty="0"/>
              <a:t>​​</a:t>
            </a:r>
            <a:r>
              <a:rPr lang="zh-CN" altLang="en-US" sz="1400" dirty="0"/>
              <a:t> 作为基准模型，因为其跳跃连接结构在小数据集上表现优异，</a:t>
            </a:r>
            <a:r>
              <a:rPr lang="en-US" altLang="zh-CN" sz="1400" dirty="0" err="1"/>
              <a:t>mIoU</a:t>
            </a:r>
            <a:r>
              <a:rPr lang="zh-CN" altLang="en-US" sz="1400" dirty="0"/>
              <a:t> 达 </a:t>
            </a:r>
            <a:r>
              <a:rPr lang="en-US" altLang="zh-CN" sz="1400" dirty="0"/>
              <a:t>80.25%</a:t>
            </a:r>
            <a:r>
              <a:rPr lang="zh-CN" altLang="en-US" sz="1400" dirty="0"/>
              <a:t>，且多尺度特征捕获能力能够适配病灶多样性。</a:t>
            </a:r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分析 </a:t>
            </a:r>
            <a:r>
              <a:rPr lang="en-US" altLang="zh-CN" sz="1400" dirty="0"/>
              <a:t>5</a:t>
            </a:r>
            <a:r>
              <a:rPr lang="zh-CN" altLang="en-US" sz="1400" dirty="0"/>
              <a:t> 类主流 </a:t>
            </a:r>
            <a:r>
              <a:rPr lang="en-US" altLang="zh-CN" sz="1400" dirty="0"/>
              <a:t>DR</a:t>
            </a:r>
            <a:r>
              <a:rPr lang="zh-CN" altLang="en-US" sz="1400" dirty="0"/>
              <a:t> 数据集，采用​​眼球半径归一化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CLAHE</a:t>
            </a:r>
            <a:r>
              <a:rPr lang="zh-CN" altLang="en-US" sz="1400" dirty="0"/>
              <a:t> 增强​​预处理方法，构建了 </a:t>
            </a:r>
            <a:r>
              <a:rPr lang="en-US" altLang="zh-CN" sz="1400" dirty="0"/>
              <a:t>3014</a:t>
            </a:r>
            <a:r>
              <a:rPr lang="zh-CN" altLang="en-US" sz="1400" dirty="0"/>
              <a:t> 张的糖尿病性视网膜病变标准化数据集。通过对 </a:t>
            </a:r>
            <a:r>
              <a:rPr lang="en" altLang="zh-CN" sz="1400" dirty="0"/>
              <a:t>EX</a:t>
            </a:r>
            <a:r>
              <a:rPr lang="zh-CN" altLang="en" sz="1400" dirty="0"/>
              <a:t>、</a:t>
            </a:r>
            <a:r>
              <a:rPr lang="en" altLang="zh-CN" sz="1400" dirty="0"/>
              <a:t>SE</a:t>
            </a:r>
            <a:r>
              <a:rPr lang="zh-CN" altLang="en" sz="1400" dirty="0"/>
              <a:t>、</a:t>
            </a:r>
            <a:r>
              <a:rPr lang="en" altLang="zh-CN" sz="1400" dirty="0"/>
              <a:t>MA </a:t>
            </a:r>
            <a:r>
              <a:rPr lang="zh-CN" altLang="en-US" sz="1400" dirty="0"/>
              <a:t>三类病灶进行适当程度的数据增强处理，使关键病灶样本量提升 </a:t>
            </a:r>
            <a:r>
              <a:rPr lang="en-US" altLang="zh-CN" sz="1400" dirty="0"/>
              <a:t>2-3</a:t>
            </a:r>
            <a:r>
              <a:rPr lang="zh-CN" altLang="en-US" sz="1400" dirty="0"/>
              <a:t> 倍，以平衡数据集，缓解类别不平衡的问题。</a:t>
            </a:r>
            <a:endParaRPr lang="en-US" altLang="zh-CN" sz="1400" dirty="0"/>
          </a:p>
          <a:p>
            <a:pPr algn="just" fontAlgn="base">
              <a:lnSpc>
                <a:spcPct val="130000"/>
              </a:lnSpc>
            </a:pPr>
            <a:r>
              <a:rPr lang="zh-CN" altLang="en-US" sz="1400" b="1" dirty="0"/>
              <a:t>算法优化与模型对比​​</a:t>
            </a:r>
            <a:endParaRPr lang="en-US" altLang="zh-CN" sz="1400" b="1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系统对比了 </a:t>
            </a:r>
            <a:r>
              <a:rPr lang="en" altLang="zh-CN" sz="1400" dirty="0" err="1"/>
              <a:t>UNet</a:t>
            </a:r>
            <a:r>
              <a:rPr lang="zh-CN" altLang="en" sz="1400" dirty="0"/>
              <a:t>、</a:t>
            </a:r>
            <a:r>
              <a:rPr lang="en" altLang="zh-CN" sz="1400" dirty="0" err="1"/>
              <a:t>UNet</a:t>
            </a:r>
            <a:r>
              <a:rPr lang="en" altLang="zh-CN" sz="1400" dirty="0"/>
              <a:t>++</a:t>
            </a:r>
            <a:r>
              <a:rPr lang="zh-CN" altLang="en" sz="1400" dirty="0"/>
              <a:t>、</a:t>
            </a:r>
            <a:r>
              <a:rPr lang="en" altLang="zh-CN" sz="1400" dirty="0"/>
              <a:t>U²Net</a:t>
            </a:r>
            <a:r>
              <a:rPr lang="zh-CN" altLang="en-US" sz="1400" dirty="0"/>
              <a:t> 和 </a:t>
            </a:r>
            <a:r>
              <a:rPr lang="en" altLang="zh-CN" sz="1400" dirty="0"/>
              <a:t>MCA-</a:t>
            </a:r>
            <a:r>
              <a:rPr lang="en" altLang="zh-CN" sz="1400" dirty="0" err="1"/>
              <a:t>UNet</a:t>
            </a:r>
            <a:r>
              <a:rPr lang="zh-CN" altLang="en-US" sz="1400" dirty="0"/>
              <a:t> 四种语义分割模型，最终选定​​ </a:t>
            </a:r>
            <a:r>
              <a:rPr lang="en" altLang="zh-CN" sz="1400" dirty="0"/>
              <a:t>MCA-</a:t>
            </a:r>
            <a:r>
              <a:rPr lang="en" altLang="zh-CN" sz="1400" dirty="0" err="1"/>
              <a:t>UNet</a:t>
            </a:r>
            <a:r>
              <a:rPr lang="en" altLang="zh-CN" sz="1400" dirty="0"/>
              <a:t>​​</a:t>
            </a:r>
            <a:r>
              <a:rPr lang="zh-CN" altLang="en-US" sz="1400" dirty="0"/>
              <a:t> 作为核心算法，其多尺度交叉跳跃连接和注意力机制显著提升了小病灶（如微动脉瘤 </a:t>
            </a:r>
            <a:r>
              <a:rPr lang="en" altLang="zh-CN" sz="1400" dirty="0"/>
              <a:t>MA</a:t>
            </a:r>
            <a:r>
              <a:rPr lang="zh-CN" altLang="en" sz="1400" dirty="0"/>
              <a:t>）</a:t>
            </a:r>
            <a:r>
              <a:rPr lang="zh-CN" altLang="en-US" sz="1400" dirty="0"/>
              <a:t>的检测精度。</a:t>
            </a:r>
            <a:endParaRPr lang="en-US" altLang="zh-CN" sz="1400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通过 </a:t>
            </a:r>
            <a:r>
              <a:rPr lang="en-US" altLang="zh-CN" sz="1400" dirty="0"/>
              <a:t>150</a:t>
            </a:r>
            <a:r>
              <a:rPr lang="zh-CN" altLang="en-US" sz="1400" dirty="0"/>
              <a:t> 轮训练周期优化，模型在数据集上的平均 </a:t>
            </a:r>
            <a:r>
              <a:rPr lang="en" altLang="zh-CN" sz="1400" dirty="0"/>
              <a:t>Dice</a:t>
            </a:r>
            <a:r>
              <a:rPr lang="zh-CN" altLang="en-US" sz="1400" dirty="0"/>
              <a:t> 系数达 </a:t>
            </a:r>
            <a:r>
              <a:rPr lang="en-US" altLang="zh-CN" sz="1400" dirty="0"/>
              <a:t>0.78</a:t>
            </a:r>
            <a:r>
              <a:rPr lang="zh-CN" altLang="en-US" sz="1400" dirty="0"/>
              <a:t>，</a:t>
            </a:r>
            <a:r>
              <a:rPr lang="en" altLang="zh-CN" sz="1400" dirty="0"/>
              <a:t>AUPR</a:t>
            </a:r>
            <a:r>
              <a:rPr lang="zh-CN" altLang="en-US" sz="1400" dirty="0"/>
              <a:t> 提升 </a:t>
            </a:r>
            <a:r>
              <a:rPr lang="en-US" altLang="zh-CN" sz="1400" dirty="0"/>
              <a:t>35%</a:t>
            </a:r>
            <a:r>
              <a:rPr lang="zh-CN" altLang="en-US" sz="1400" dirty="0"/>
              <a:t>，优于基线 </a:t>
            </a:r>
            <a:r>
              <a:rPr lang="en" altLang="zh-CN" sz="1400" dirty="0" err="1"/>
              <a:t>UNet</a:t>
            </a:r>
            <a:r>
              <a:rPr lang="zh-CN" altLang="en-US" sz="1400" dirty="0"/>
              <a:t> 模型</a:t>
            </a:r>
            <a:r>
              <a:rPr lang="zh-CN" altLang="en" sz="1400" dirty="0"/>
              <a:t>（</a:t>
            </a:r>
            <a:r>
              <a:rPr lang="en" altLang="zh-CN" sz="1400" dirty="0"/>
              <a:t>Dice 0.65</a:t>
            </a:r>
            <a:r>
              <a:rPr lang="zh-CN" altLang="en" sz="1400" dirty="0"/>
              <a:t>）。</a:t>
            </a:r>
            <a:endParaRPr lang="en-US" altLang="zh-CN" sz="1400" dirty="0"/>
          </a:p>
          <a:p>
            <a:pPr algn="just" fontAlgn="base">
              <a:lnSpc>
                <a:spcPct val="130000"/>
              </a:lnSpc>
            </a:pPr>
            <a:r>
              <a:rPr lang="zh-CN" altLang="en-US" sz="1400" b="1" dirty="0"/>
              <a:t>多任务学习与效率提升​​</a:t>
            </a:r>
            <a:endParaRPr lang="en-US" altLang="zh-CN" sz="1400" b="1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创新性地采用了​​ </a:t>
            </a:r>
            <a:r>
              <a:rPr lang="en-US" altLang="zh-CN" sz="1400" dirty="0"/>
              <a:t>5</a:t>
            </a:r>
            <a:r>
              <a:rPr lang="zh-CN" altLang="en-US" sz="1400" dirty="0"/>
              <a:t> 通道掩码输出​​（背景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 类病灶），单次推理即可完成 </a:t>
            </a:r>
            <a:r>
              <a:rPr lang="en-US" altLang="zh-CN" sz="1400" dirty="0"/>
              <a:t>4</a:t>
            </a:r>
            <a:r>
              <a:rPr lang="zh-CN" altLang="en-US" sz="1400" dirty="0"/>
              <a:t> 类病灶分割，相比独立模型减少约 </a:t>
            </a:r>
            <a:r>
              <a:rPr lang="en-US" altLang="zh-CN" sz="1400" dirty="0"/>
              <a:t>75%</a:t>
            </a:r>
            <a:r>
              <a:rPr lang="zh-CN" altLang="en-US" sz="1400" dirty="0"/>
              <a:t> 计算资源消耗。</a:t>
            </a:r>
            <a:endParaRPr lang="en-US" altLang="zh-CN" sz="1400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动态数据增强（</a:t>
            </a:r>
            <a:r>
              <a:rPr lang="en" altLang="zh-CN" sz="1400" dirty="0"/>
              <a:t>CLAHE</a:t>
            </a:r>
            <a:r>
              <a:rPr lang="zh-CN" altLang="en-US" sz="1400" dirty="0"/>
              <a:t> 对比度优化 </a:t>
            </a:r>
            <a:r>
              <a:rPr lang="en-US" altLang="zh-CN" sz="1400" dirty="0"/>
              <a:t>+</a:t>
            </a:r>
            <a:r>
              <a:rPr lang="zh-CN" altLang="en-US" sz="1400" dirty="0"/>
              <a:t> 几何变换）使模型在低对比度眼底图像上的泛化能力提升约 </a:t>
            </a:r>
            <a:r>
              <a:rPr lang="en-US" altLang="zh-CN" sz="1400" dirty="0"/>
              <a:t>20%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algn="just" fontAlgn="base">
              <a:lnSpc>
                <a:spcPct val="130000"/>
              </a:lnSpc>
            </a:pPr>
            <a:r>
              <a:rPr lang="en" altLang="zh-CN" sz="1400" b="1" dirty="0"/>
              <a:t>AI </a:t>
            </a:r>
            <a:r>
              <a:rPr lang="zh-CN" altLang="en" sz="1400" b="1" dirty="0"/>
              <a:t>智能体</a:t>
            </a:r>
            <a:r>
              <a:rPr lang="zh-CN" altLang="en-US" sz="1400" b="1" dirty="0"/>
              <a:t>（</a:t>
            </a:r>
            <a:r>
              <a:rPr lang="en-US" altLang="zh-CN" sz="1400" b="1" dirty="0" err="1"/>
              <a:t>DiabRetina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AI</a:t>
            </a:r>
            <a:r>
              <a:rPr lang="zh-CN" altLang="en-US" sz="1400" b="1" dirty="0"/>
              <a:t>）</a:t>
            </a:r>
            <a:endParaRPr lang="en-US" altLang="zh-CN" sz="1400" b="1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集成豆包</a:t>
            </a:r>
            <a:r>
              <a:rPr lang="en-US" altLang="zh-CN" sz="1400" dirty="0"/>
              <a:t>-1.5-</a:t>
            </a:r>
            <a:r>
              <a:rPr lang="en" altLang="zh-CN" sz="1400" dirty="0"/>
              <a:t>Pro-32k</a:t>
            </a:r>
            <a:r>
              <a:rPr lang="zh-CN" altLang="en-US" sz="1400" dirty="0"/>
              <a:t> 大模型，基于 </a:t>
            </a:r>
            <a:r>
              <a:rPr lang="en-US" altLang="zh-CN" sz="1400" dirty="0"/>
              <a:t>23</a:t>
            </a:r>
            <a:r>
              <a:rPr lang="zh-CN" altLang="en-US" sz="1400" dirty="0"/>
              <a:t> 篇国际 </a:t>
            </a:r>
            <a:r>
              <a:rPr lang="en-US" altLang="zh-CN" sz="1400" dirty="0"/>
              <a:t>DR</a:t>
            </a:r>
            <a:r>
              <a:rPr lang="zh-CN" altLang="en-US" sz="1400" dirty="0"/>
              <a:t> 领域医学指南构建循证医学知识库，在医疗问答评测中以​​全满分表现最优。同时智能体支持风险词触发急诊建议（如“急性眼痛”自动提示就医），并具备多模态能力。</a:t>
            </a:r>
            <a:endParaRPr lang="en-US" altLang="zh-CN" sz="1400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提供结构化输出（定义 → 比喻解释 → 行动建议），使患者更容易理解复杂医学概念。</a:t>
            </a:r>
            <a:endParaRPr lang="en-US" altLang="zh-CN" sz="1400" dirty="0"/>
          </a:p>
          <a:p>
            <a:pPr algn="just" fontAlgn="base">
              <a:lnSpc>
                <a:spcPct val="130000"/>
              </a:lnSpc>
            </a:pPr>
            <a:r>
              <a:rPr lang="zh-CN" altLang="en-US" sz="1400" b="1" dirty="0"/>
              <a:t>糖尿病性视网膜病变诊断智能平台</a:t>
            </a:r>
            <a:endParaRPr lang="en-US" altLang="zh-CN" sz="1400" b="1" dirty="0"/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接入 </a:t>
            </a:r>
            <a:r>
              <a:rPr lang="en-US" altLang="zh-CN" sz="1400" dirty="0"/>
              <a:t>AI Agent</a:t>
            </a:r>
            <a:r>
              <a:rPr lang="zh-CN" altLang="en-US" sz="1400" dirty="0"/>
              <a:t>，根据病灶严重程度分级评估与医生临床诊断，</a:t>
            </a:r>
            <a:r>
              <a:rPr lang="en-US" altLang="zh-CN" sz="1400" dirty="0"/>
              <a:t>AI </a:t>
            </a:r>
            <a:r>
              <a:rPr lang="zh-CN" altLang="en-US" sz="1400" dirty="0"/>
              <a:t>辅助生成个性化的诊断意见与治疗方案，提高治疗的科学性和针对性。</a:t>
            </a:r>
          </a:p>
          <a:p>
            <a:pPr marL="342900" indent="-342900" algn="just" fontAlgn="base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平台支持一键生成 </a:t>
            </a:r>
            <a:r>
              <a:rPr lang="en-US" altLang="zh-CN" sz="1400" dirty="0"/>
              <a:t>DR </a:t>
            </a:r>
            <a:r>
              <a:rPr lang="zh-CN" altLang="en-US" sz="1400" dirty="0"/>
              <a:t>诊断分析报告，内含 </a:t>
            </a:r>
            <a:r>
              <a:rPr lang="en-US" altLang="zh-CN" sz="1400" dirty="0"/>
              <a:t>AI </a:t>
            </a:r>
            <a:r>
              <a:rPr lang="zh-CN" altLang="en-US" sz="1400" dirty="0"/>
              <a:t>辅助诊断意见，并提供历史报告查询功能，支持随时随地查看、下载报告。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5406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21641" y="121285"/>
            <a:ext cx="339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参考文献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21640" y="534994"/>
            <a:ext cx="339544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References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95580" y="854129"/>
            <a:ext cx="11800840" cy="59261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[1] 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崔丽娜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深度学习驱动的图像分割：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U-Net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、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SegNet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和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DenseASPP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的比较研究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现代计算机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,2024,30(13):36-44.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[2] 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黄晓鸣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何富运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唐晓虎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等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.U-Net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及其变体在医学图像分割中的应用研究综述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[J].</a:t>
            </a:r>
            <a:r>
              <a:rPr kumimoji="1" lang="zh-CN" altLang="en-US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中国生物医学工程学报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,2022,41(05):567-576.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[3] Patra, P., &amp; Singh, T. (2022, December 14-16). Diabetic retinopathy detection using an improved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ResNet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50-InceptionV3 and hybrid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DiabRetNet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structures. In 2022 OITS International Conference on Information Technology (OCIT).IEEE.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[4]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Bosale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A. A. (2024). Detection and classification of diabetic retinopathy using deep learning algorithms for segmentation to facilitate referral recommendation for test and treatment prediction.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arXiv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preprint arXiv:2401.02759.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[5]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Lalithadevi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B., &amp;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Krishnaveni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S. (2024). Diabetic retinopathy detection and severity classification using optimized deep learning with explainable AI technique. Multimedia Tools and Applications, 1-65.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[6] S. Mishra, S.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Hanchatee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Z.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Saquib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,“Diabetic Retinopathy Detection using Deep Learning”, 2020 International Conference on Smart Technologies in Computing, Electrical and Electronics (ICSTCEE), 2020, pp. 515-520,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10.1109/ICSTCEE49637.2020.9277506.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[7]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Saraa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Kausani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and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Payman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Hosseinzzadeh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Kasani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Raza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Khazaeinezhad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Michal J.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Wesolowski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et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al.“Diabetic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Retinopathy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Clasification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Using a Modified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Xception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Architecture”, 2019 IEEE International Symposium on the Signal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Procesing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and Information of Technology (ISSPIT), 2019.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[8] Anuj Jain, Arnav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Jalui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Jahanvi Jasani, Yash Lahoti,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Ruhina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Karani.“Deep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 Learning for Detection and Severity Classification of Diabetic Retinopathy”, 2019 1st International Conference on the Innovations in Information and Communication Technology (ICIICT), 2019.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[9] Staal, J., Abramoff, M. D.,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Niemeijer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Viergever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 A., &amp; van Ginneken, B. (2004). Ridge-based vessel segmentation in color images of the retina. IEEE Transactions on Medical Imaging, 23(4), 501–509. https://doi.org/10.1109/TMI.2004.825627.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[10] Zhou, Y., Wang, B., Huang, L., Cui, S., &amp; Shao, L. (2020). A benchmark for studying diabetic retinopathy: Segmentation, grading, and transferability. IEEE Transactions on Medical Imaging. https://doi.org/10.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[11] Porwal, P.,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Pachade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S., Kamble, R.,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Kokare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M., Deshmukh, G., Sahasrabuddhe, V., &amp;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Meriaudeau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F. (2018). Indian diabetic retinopathy image dataset (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IDRiD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): A database for diabetic retinopathy screening research. Data, 3(3), 25.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[12] Li, T., Gao, Y., Wang, K., Guo, S., Liu, H., &amp; Kang, H. (2019). Diagnostic assessment of deep learning algorithms for diabetic retinopathy screening. Information Sciences. Advance online publication.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[13] Mao, J., Ma, X., &amp; Zhang, R. (2023). TJDR: A high-quality diabetic retinopathy pixel-level annotation dataset. arXiv:2312.15389v1 [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eess.IV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]. https://doi.org/10.48550/arXiv.2312.15389.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[14] Z. Zhou, M. M.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Siddiquee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N. Tajbakhsh, and J. Liang, "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++: Redesigning skip connections to exploit multiscale features in image segmentation," IEEE Trans. Med. Imaging, vol. 39, no. 6, pp. 1856-1867, Jun. 2020,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10.1109/TMI.2019.2959609.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[15] X. Qin, Z. Zhang, C. Huang, M. Dehghan, O.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and M.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Jagersand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"U^2-Net: Going deeper with nested U-structure for salient object detection," Pattern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Recognit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., vol. 106, pp. 1-12, Nov. 2020, Art no. 107404,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10.1016/j.patcog.2020.107404.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[16] H. Wang, P. Cao, J. Yang, and O.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"MCA-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UNet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multi-scale cross co-attentional U-Net for automatic medical image segmentation," Health Inf. Sci. Syst., vol. 11, no. 1, pp. 1-10, Jan. 2023, Art no. 10,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doi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: 10.1007/s13755-023-00214-8.</a:t>
            </a:r>
          </a:p>
          <a:p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[17] Wang, Y., Hou, Q., Cao, P., Yang, J., &amp; R. </a:t>
            </a:r>
            <a:r>
              <a:rPr kumimoji="1" lang="en-US" altLang="zh-CN" sz="1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Zaiane</a:t>
            </a:r>
            <a:r>
              <a:rPr kumimoji="1" lang="en-US" altLang="zh-CN" sz="1200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Source Han Sans CN Bold" panose="020B0800000000000000" charset="-122"/>
              </a:rPr>
              <a:t>, O. (2024). Lesion-aware knowledge distillation for diabetic retinopathy lesion segmentation. Applied Intelligence, 54(2), 1937-1956.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/>
        </p:nvSpPr>
        <p:spPr>
          <a:xfrm>
            <a:off x="0" y="0"/>
            <a:ext cx="12191365" cy="6858000"/>
          </a:xfrm>
          <a:prstGeom prst="frame">
            <a:avLst>
              <a:gd name="adj1" fmla="val 350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86168" y="963295"/>
            <a:ext cx="10019665" cy="493141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254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05531" y="1390129"/>
            <a:ext cx="832485" cy="954405"/>
            <a:chOff x="4316" y="2680"/>
            <a:chExt cx="1560" cy="1788"/>
          </a:xfrm>
        </p:grpSpPr>
        <p:sp>
          <p:nvSpPr>
            <p:cNvPr id="9" name="任意多边形 8"/>
            <p:cNvSpPr/>
            <p:nvPr/>
          </p:nvSpPr>
          <p:spPr>
            <a:xfrm>
              <a:off x="4684" y="2680"/>
              <a:ext cx="1087" cy="605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316" y="3660"/>
              <a:ext cx="1560" cy="808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53985" y="1390129"/>
            <a:ext cx="912495" cy="954405"/>
            <a:chOff x="13430" y="2875"/>
            <a:chExt cx="1720" cy="1449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13547" y="2875"/>
              <a:ext cx="1087" cy="426"/>
            </a:xfrm>
            <a:custGeom>
              <a:avLst/>
              <a:gdLst>
                <a:gd name="connisteX0" fmla="*/ 0 w 579120"/>
                <a:gd name="connsiteY0" fmla="*/ 264160 h 472440"/>
                <a:gd name="connisteX1" fmla="*/ 309880 w 579120"/>
                <a:gd name="connsiteY1" fmla="*/ 0 h 472440"/>
                <a:gd name="connisteX2" fmla="*/ 579120 w 579120"/>
                <a:gd name="connsiteY2" fmla="*/ 472440 h 472440"/>
                <a:gd name="connisteX3" fmla="*/ 0 w 579120"/>
                <a:gd name="connsiteY3" fmla="*/ 264160 h 4724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79120" h="472440">
                  <a:moveTo>
                    <a:pt x="0" y="264160"/>
                  </a:moveTo>
                  <a:lnTo>
                    <a:pt x="309880" y="0"/>
                  </a:lnTo>
                  <a:lnTo>
                    <a:pt x="579120" y="472440"/>
                  </a:lnTo>
                  <a:lnTo>
                    <a:pt x="0" y="26416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微软雅黑" panose="020B050302020402020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13430" y="3658"/>
              <a:ext cx="1721" cy="666"/>
            </a:xfrm>
            <a:custGeom>
              <a:avLst/>
              <a:gdLst>
                <a:gd name="connisteX0" fmla="*/ 0 w 807720"/>
                <a:gd name="connsiteY0" fmla="*/ 203200 h 513080"/>
                <a:gd name="connisteX1" fmla="*/ 132080 w 807720"/>
                <a:gd name="connsiteY1" fmla="*/ 513080 h 513080"/>
                <a:gd name="connisteX2" fmla="*/ 807720 w 807720"/>
                <a:gd name="connsiteY2" fmla="*/ 0 h 513080"/>
                <a:gd name="connisteX3" fmla="*/ 0 w 807720"/>
                <a:gd name="connsiteY3" fmla="*/ 203200 h 5130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807720" h="513080">
                  <a:moveTo>
                    <a:pt x="0" y="203200"/>
                  </a:moveTo>
                  <a:lnTo>
                    <a:pt x="132080" y="513080"/>
                  </a:lnTo>
                  <a:lnTo>
                    <a:pt x="807720" y="0"/>
                  </a:lnTo>
                  <a:lnTo>
                    <a:pt x="0" y="203200"/>
                  </a:lnTo>
                  <a:close/>
                </a:path>
              </a:pathLst>
            </a:cu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69372" y="3576434"/>
            <a:ext cx="4452620" cy="467995"/>
            <a:chOff x="6094" y="6052"/>
            <a:chExt cx="7012" cy="737"/>
          </a:xfrm>
        </p:grpSpPr>
        <p:sp>
          <p:nvSpPr>
            <p:cNvPr id="29" name="圆角矩形 28"/>
            <p:cNvSpPr/>
            <p:nvPr/>
          </p:nvSpPr>
          <p:spPr>
            <a:xfrm>
              <a:off x="6094" y="6052"/>
              <a:ext cx="7012" cy="7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08" y="6138"/>
              <a:ext cx="57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专业方向综合项目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第七组</a:t>
              </a: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6180" y="6137"/>
              <a:ext cx="567" cy="5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pic>
          <p:nvPicPr>
            <p:cNvPr id="33" name="图片 32" descr="templates\docerresourceshop\icons\\343435383230363b343132373739303bcbd1cbf7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5" y="6222"/>
              <a:ext cx="397" cy="397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3595" y="252729"/>
            <a:ext cx="595675" cy="576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86167" y="1484630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谢谢观看</a:t>
            </a:r>
            <a:r>
              <a:rPr lang="en-US" altLang="zh-CN" sz="48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</a:t>
            </a:r>
            <a:endParaRPr lang="zh-CN" altLang="en-US" sz="4800" b="1" dirty="0">
              <a:gradFill>
                <a:gsLst>
                  <a:gs pos="0">
                    <a:srgbClr val="0B2780"/>
                  </a:gs>
                  <a:gs pos="100000">
                    <a:srgbClr val="091D66"/>
                  </a:gs>
                </a:gsLst>
                <a:lin ang="27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6167" y="2418194"/>
            <a:ext cx="10019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糖尿病性视网膜病变诊断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6166" y="5038090"/>
            <a:ext cx="10019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2025/06/12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6167" y="4539729"/>
            <a:ext cx="10019664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2250944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谌乐俊杰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2250758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林继申</a:t>
            </a: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2251941 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王成威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项目基本信息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Project Basic Information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33954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21640" y="1242087"/>
            <a:ext cx="7985342" cy="5475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疾病现状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糖尿病性视网膜病变（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Diabetic Retinopathy, 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）是糖尿病最常见的微血管并发症之一，全球约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1/3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的糖尿病患者受其影响，是工作年龄人群致盲的主要原因。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早期病变无症状，晚期可能导致不可逆视力损伤，但通过早期筛查和干预可显著降低失明风险。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临床挑战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筛查覆盖率低​​：传统依赖眼科专家手动检查眼底图像，医疗资源匮乏地区难以普及。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诊断效率不足​​：人工阅片耗时且存在主观差异，尤其对早期微小病变（如微动脉瘤、出血点）易漏诊。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医疗成本高​​：大规模筛查需投入大量人力物力，患者依从性低。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技术驱动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人工智能（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）与计算机视觉​​的进步为自动化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筛查提供可能，可通过算法快速分析眼底照片，辅助分级诊断。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大语言模型对图像和文本的理解能力赋能个性化的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诊断意见与治疗方案。</a:t>
            </a:r>
          </a:p>
        </p:txBody>
      </p:sp>
      <p:pic>
        <p:nvPicPr>
          <p:cNvPr id="1028" name="Picture 4" descr="糖尿病性视网膜病变- 症状与病因- 妙佑医疗国际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45" y="1303048"/>
            <a:ext cx="3100638" cy="51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33954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项目目标与创新点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21639" y="1306830"/>
            <a:ext cx="6883263" cy="532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项目目标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开发高精度、可扩展的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辅助诊断系统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，实现糖尿病性视网膜病变（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）的自动化筛查（微动脉瘤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、出血点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、硬性渗出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、软性渗出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）。系统要求检测算法 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高性能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高实时性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算法对比与选择：对比不同图像分割算法，选择最优模型，并基于模型实现变体，为系统提供最准确的诊断结果。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治疗方案生成：接入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 Agent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，根据病灶严重程度分级评估与医生临床诊断，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辅助生成个性化的诊断意见与治疗方案，提高治疗的科学性和针对性。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诊断分析报告：平台支持一键生成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诊断分析报告，内含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辅助诊断意见，并提供历史报告查询功能，支持随时随地查看报告。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模型部署与评估：统计模型参数量，优化模型性能，评估模型在生产环境下的效率，实现实时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筛查，支持系统高性能、高实时性要求。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项目基本信息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Project Basic Information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BB67FDA-B835-1819-6871-BF930D1A1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902" y="887394"/>
            <a:ext cx="4767233" cy="3208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43332C-C0DA-86E1-D3E5-AAF89909A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902" y="3989980"/>
            <a:ext cx="4767233" cy="2850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635" y="3404870"/>
            <a:ext cx="12207240" cy="3453130"/>
            <a:chOff x="-1" y="5362"/>
            <a:chExt cx="19224" cy="5438"/>
          </a:xfrm>
        </p:grpSpPr>
        <p:sp>
          <p:nvSpPr>
            <p:cNvPr id="12" name="任意多边形 14"/>
            <p:cNvSpPr/>
            <p:nvPr/>
          </p:nvSpPr>
          <p:spPr>
            <a:xfrm>
              <a:off x="-1" y="5362"/>
              <a:ext cx="19225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5" h="4944">
                  <a:moveTo>
                    <a:pt x="19225" y="0"/>
                  </a:moveTo>
                  <a:lnTo>
                    <a:pt x="19225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3" y="4313"/>
                  </a:lnTo>
                  <a:cubicBezTo>
                    <a:pt x="4491" y="5063"/>
                    <a:pt x="14739" y="2164"/>
                    <a:pt x="19172" y="26"/>
                  </a:cubicBezTo>
                  <a:lnTo>
                    <a:pt x="1922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5" name="http://photo-static-api.fotomore.com/creative/vcg/400/new/VCG41N1163957414.jpg" descr="templates\picture_hover\&amp;pky340_sjzg_VCG41N1163957414&amp;2&amp;src_toppic_inpsrchzd1&amp;"/>
            <p:cNvPicPr>
              <a:picLocks noChangeAspect="1"/>
            </p:cNvPicPr>
            <p:nvPr/>
          </p:nvPicPr>
          <p:blipFill>
            <a:blip r:embed="rId26"/>
            <a:srcRect t="54012" b="7399"/>
            <a:stretch>
              <a:fillRect/>
            </a:stretch>
          </p:blipFill>
          <p:spPr>
            <a:xfrm>
              <a:off x="1" y="5856"/>
              <a:ext cx="19223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3" h="4944">
                  <a:moveTo>
                    <a:pt x="19223" y="0"/>
                  </a:moveTo>
                  <a:lnTo>
                    <a:pt x="19223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1" y="4313"/>
                  </a:lnTo>
                  <a:cubicBezTo>
                    <a:pt x="4489" y="5063"/>
                    <a:pt x="14737" y="2164"/>
                    <a:pt x="19170" y="26"/>
                  </a:cubicBezTo>
                  <a:lnTo>
                    <a:pt x="19223" y="0"/>
                  </a:lnTo>
                  <a:close/>
                </a:path>
              </a:pathLst>
            </a:custGeom>
          </p:spPr>
        </p:pic>
        <p:sp>
          <p:nvSpPr>
            <p:cNvPr id="16" name="任意多边形 11"/>
            <p:cNvSpPr/>
            <p:nvPr/>
          </p:nvSpPr>
          <p:spPr>
            <a:xfrm>
              <a:off x="-1" y="5856"/>
              <a:ext cx="19225" cy="49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25" h="4944">
                  <a:moveTo>
                    <a:pt x="19225" y="0"/>
                  </a:moveTo>
                  <a:lnTo>
                    <a:pt x="19225" y="4944"/>
                  </a:lnTo>
                  <a:lnTo>
                    <a:pt x="0" y="4944"/>
                  </a:lnTo>
                  <a:lnTo>
                    <a:pt x="0" y="4304"/>
                  </a:lnTo>
                  <a:lnTo>
                    <a:pt x="53" y="4313"/>
                  </a:lnTo>
                  <a:cubicBezTo>
                    <a:pt x="4491" y="5063"/>
                    <a:pt x="14739" y="2164"/>
                    <a:pt x="19172" y="26"/>
                  </a:cubicBezTo>
                  <a:lnTo>
                    <a:pt x="19225" y="0"/>
                  </a:lnTo>
                  <a:close/>
                </a:path>
              </a:pathLst>
            </a:custGeom>
            <a:gradFill>
              <a:gsLst>
                <a:gs pos="0">
                  <a:srgbClr val="0B2780">
                    <a:alpha val="80000"/>
                  </a:srgbClr>
                </a:gs>
                <a:gs pos="100000">
                  <a:srgbClr val="091D66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>
            <a:spLocks noChangeAspect="1"/>
          </p:cNvSpPr>
          <p:nvPr/>
        </p:nvSpPr>
        <p:spPr>
          <a:xfrm>
            <a:off x="1879965" y="622046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949323" y="3193914"/>
            <a:ext cx="2113281" cy="2553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关键技术调研</a:t>
            </a:r>
            <a:endParaRPr 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语义分割任务</a:t>
            </a:r>
            <a:r>
              <a:rPr 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传统方法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基于深度学习的方法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数据集调研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DRIVE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FGADR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IDRiD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TJDR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图像预处理方法调研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Rescale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Subtract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Clip</a:t>
            </a:r>
            <a:endParaRPr lang="zh-CN" sz="12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圆角矩形 20"/>
          <p:cNvSpPr/>
          <p:nvPr>
            <p:custDataLst>
              <p:tags r:id="rId2"/>
            </p:custDataLst>
          </p:nvPr>
        </p:nvSpPr>
        <p:spPr>
          <a:xfrm>
            <a:off x="949325" y="2070735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0" name="同侧圆角矩形 21"/>
          <p:cNvSpPr/>
          <p:nvPr>
            <p:custDataLst>
              <p:tags r:id="rId3"/>
            </p:custDataLst>
          </p:nvPr>
        </p:nvSpPr>
        <p:spPr>
          <a:xfrm>
            <a:off x="949325" y="2071370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059180" y="2743200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2~5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27" name="椭圆 26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191105" y="5183505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4535535" y="582930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9846675" y="4349750"/>
            <a:ext cx="252000" cy="252000"/>
          </a:xfrm>
          <a:prstGeom prst="ellipse">
            <a:avLst/>
          </a:prstGeom>
          <a:noFill/>
          <a:ln w="28575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6"/>
            </p:custDataLst>
          </p:nvPr>
        </p:nvSpPr>
        <p:spPr>
          <a:xfrm>
            <a:off x="3614420" y="2755835"/>
            <a:ext cx="2113280" cy="2699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与优化</a:t>
            </a:r>
            <a:endParaRPr lang="en-US" altLang="zh-CN" sz="1400" b="1" dirty="0" err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数据集标准化</a:t>
            </a: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经过数据增强处理的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3014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张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标准化数据集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UNet</a:t>
            </a: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模型及其变体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++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U²Net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MCA-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模型调优与算法对比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最优模型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MCA-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UNet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圆角矩形 37"/>
          <p:cNvSpPr/>
          <p:nvPr>
            <p:custDataLst>
              <p:tags r:id="rId7"/>
            </p:custDataLst>
          </p:nvPr>
        </p:nvSpPr>
        <p:spPr>
          <a:xfrm>
            <a:off x="3604895" y="1597660"/>
            <a:ext cx="2113280" cy="3706495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5" name="同侧圆角矩形 38"/>
          <p:cNvSpPr/>
          <p:nvPr>
            <p:custDataLst>
              <p:tags r:id="rId8"/>
            </p:custDataLst>
          </p:nvPr>
        </p:nvSpPr>
        <p:spPr>
          <a:xfrm>
            <a:off x="3604895" y="159829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9"/>
            </p:custDataLst>
          </p:nvPr>
        </p:nvSpPr>
        <p:spPr>
          <a:xfrm>
            <a:off x="3714750" y="227012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6~12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6258115" y="2163635"/>
            <a:ext cx="2113280" cy="25300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病变诊断</a:t>
            </a: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智能平台</a:t>
            </a:r>
            <a:endParaRPr lang="en-US" altLang="zh-CN" sz="16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Agent</a:t>
            </a: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搭建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Medical Assistant Agent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DiabRetina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大语言模型能力测评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病变诊断智能平台开发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病变诊断、报告生成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历史记录、医疗助手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教育科普、用户管理</a:t>
            </a:r>
          </a:p>
        </p:txBody>
      </p:sp>
      <p:sp>
        <p:nvSpPr>
          <p:cNvPr id="38" name="圆角矩形 49"/>
          <p:cNvSpPr/>
          <p:nvPr>
            <p:custDataLst>
              <p:tags r:id="rId11"/>
            </p:custDataLst>
          </p:nvPr>
        </p:nvSpPr>
        <p:spPr>
          <a:xfrm>
            <a:off x="6260465" y="982980"/>
            <a:ext cx="2113280" cy="3697605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39" name="同侧圆角矩形 50"/>
          <p:cNvSpPr/>
          <p:nvPr>
            <p:custDataLst>
              <p:tags r:id="rId12"/>
            </p:custDataLst>
          </p:nvPr>
        </p:nvSpPr>
        <p:spPr>
          <a:xfrm>
            <a:off x="6260465" y="98361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3"/>
            </p:custDataLst>
          </p:nvPr>
        </p:nvSpPr>
        <p:spPr>
          <a:xfrm>
            <a:off x="6370320" y="165544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11~15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sp>
        <p:nvSpPr>
          <p:cNvPr id="42" name="文本框 41"/>
          <p:cNvSpPr txBox="1"/>
          <p:nvPr>
            <p:custDataLst>
              <p:tags r:id="rId14"/>
            </p:custDataLst>
          </p:nvPr>
        </p:nvSpPr>
        <p:spPr>
          <a:xfrm>
            <a:off x="8916036" y="1519140"/>
            <a:ext cx="2113280" cy="255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结题</a:t>
            </a:r>
            <a:endParaRPr lang="zh-CN" sz="1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 Agent</a:t>
            </a: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调优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医学知识库搭建</a:t>
            </a:r>
            <a:endParaRPr 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平台前后端联调测试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优化系统稳定性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整理项目交付物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关键技术调研笔记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3014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张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标准化数据集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模型训练代码和前后端代码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圆角矩形 55"/>
          <p:cNvSpPr/>
          <p:nvPr>
            <p:custDataLst>
              <p:tags r:id="rId15"/>
            </p:custDataLst>
          </p:nvPr>
        </p:nvSpPr>
        <p:spPr>
          <a:xfrm>
            <a:off x="8916035" y="403860"/>
            <a:ext cx="2113280" cy="3639820"/>
          </a:xfrm>
          <a:prstGeom prst="roundRect">
            <a:avLst>
              <a:gd name="adj" fmla="val 5846"/>
            </a:avLst>
          </a:prstGeom>
          <a:noFill/>
          <a:ln w="1270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5" name="同侧圆角矩形 56"/>
          <p:cNvSpPr/>
          <p:nvPr>
            <p:custDataLst>
              <p:tags r:id="rId16"/>
            </p:custDataLst>
          </p:nvPr>
        </p:nvSpPr>
        <p:spPr>
          <a:xfrm>
            <a:off x="8916035" y="404495"/>
            <a:ext cx="2113280" cy="1193165"/>
          </a:xfrm>
          <a:prstGeom prst="round2SameRect">
            <a:avLst>
              <a:gd name="adj1" fmla="val 10590"/>
              <a:gd name="adj2" fmla="val 0"/>
            </a:avLst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微软雅黑" panose="020B0503020204020204" charset="-122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7"/>
            </p:custDataLst>
          </p:nvPr>
        </p:nvSpPr>
        <p:spPr>
          <a:xfrm>
            <a:off x="9025890" y="107632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15~16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周</a:t>
            </a:r>
          </a:p>
        </p:txBody>
      </p:sp>
      <p:pic>
        <p:nvPicPr>
          <p:cNvPr id="47" name="图片 23" descr="templates\docerresourceshop\icons\\32313538343833323b32313538343832343bc2dbcec4b7a2b1ed"/>
          <p:cNvPicPr/>
          <p:nvPr>
            <p:custDataLst>
              <p:tags r:id="rId18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89140" y="1105535"/>
            <a:ext cx="456565" cy="456565"/>
          </a:xfrm>
          <a:prstGeom prst="rect">
            <a:avLst/>
          </a:prstGeom>
        </p:spPr>
      </p:pic>
      <p:pic>
        <p:nvPicPr>
          <p:cNvPr id="49" name="图片 24" descr="templates\docerresourceshop\icons\\32313538363435363b32313538363435333bc2dbcec4bfe2"/>
          <p:cNvPicPr/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744710" y="526415"/>
            <a:ext cx="456565" cy="456565"/>
          </a:xfrm>
          <a:prstGeom prst="rect">
            <a:avLst/>
          </a:prstGeom>
        </p:spPr>
      </p:pic>
      <p:pic>
        <p:nvPicPr>
          <p:cNvPr id="50" name="图片 25" descr="templates\docerresourceshop\icons\\32313538363435363b32313538363434383bb4f0b1e7c6c0ceaf"/>
          <p:cNvPicPr/>
          <p:nvPr>
            <p:custDataLst>
              <p:tags r:id="rId19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78000" y="2193290"/>
            <a:ext cx="456565" cy="456565"/>
          </a:xfrm>
          <a:prstGeom prst="rect">
            <a:avLst/>
          </a:prstGeom>
        </p:spPr>
      </p:pic>
      <p:pic>
        <p:nvPicPr>
          <p:cNvPr id="51" name="图片 26" descr="templates\docerresourceshop\icons\\32313538363435363b32313538363434363bb4f0b1e7b5d8b5e3"/>
          <p:cNvPicPr/>
          <p:nvPr>
            <p:custDataLst>
              <p:tags r:id="rId20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33570" y="1720215"/>
            <a:ext cx="456565" cy="4565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10" name="文本框 9"/>
            <p:cNvSpPr txBox="1"/>
            <p:nvPr>
              <p:custDataLst>
                <p:tags r:id="rId22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项目基本信息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23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Project Basic Information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21"/>
            </p:custDataLst>
          </p:nvPr>
        </p:nvSpPr>
        <p:spPr>
          <a:xfrm>
            <a:off x="421640" y="810584"/>
            <a:ext cx="339544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项目进展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5" y="4176395"/>
            <a:ext cx="12191365" cy="2681605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1645285" y="1065530"/>
            <a:ext cx="8901430" cy="47269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30200" dist="254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4" name="图片 3" descr="templates\docerresourceshop\icons\\32313533373834373b32313533373831393bd1a7cabfc3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135" y="1524649"/>
            <a:ext cx="1720850" cy="1720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24986" y="1853827"/>
            <a:ext cx="5262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gradFill>
                  <a:gsLst>
                    <a:gs pos="0">
                      <a:srgbClr val="0B2780"/>
                    </a:gs>
                    <a:gs pos="100000">
                      <a:srgbClr val="091D66"/>
                    </a:gs>
                  </a:gsLst>
                  <a:lin ang="27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TWO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071620" y="2797189"/>
            <a:ext cx="5516880" cy="0"/>
          </a:xfrm>
          <a:prstGeom prst="line">
            <a:avLst/>
          </a:prstGeom>
          <a:ln w="19050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645285" y="3539876"/>
            <a:ext cx="8901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关键技术调研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5285" y="4395856"/>
            <a:ext cx="890143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Key Technology Research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8199" y="5228306"/>
            <a:ext cx="4909294" cy="1242112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 rotWithShape="1">
          <a:blip r:embed="rId18"/>
          <a:srcRect l="1991" t="9669" r="5650" b="16953"/>
          <a:stretch>
            <a:fillRect/>
          </a:stretch>
        </p:blipFill>
        <p:spPr>
          <a:xfrm>
            <a:off x="8000265" y="2677770"/>
            <a:ext cx="3698317" cy="106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unet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75162" y="2655813"/>
            <a:ext cx="1989455" cy="1160780"/>
          </a:xfrm>
          <a:prstGeom prst="rect">
            <a:avLst/>
          </a:prstGeom>
        </p:spPr>
      </p:pic>
      <p:pic>
        <p:nvPicPr>
          <p:cNvPr id="10" name="图片 9" descr="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45265" y="5299811"/>
            <a:ext cx="3209925" cy="12020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21640" y="810584"/>
            <a:ext cx="931591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基于深度学习的语义分割任务方法调研</a:t>
            </a:r>
          </a:p>
        </p:txBody>
      </p:sp>
      <p:sp>
        <p:nvSpPr>
          <p:cNvPr id="8" name="圆角矩形 4"/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1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U-Net</a:t>
              </a:r>
            </a:p>
          </p:txBody>
        </p:sp>
      </p:grpSp>
      <p:sp>
        <p:nvSpPr>
          <p:cNvPr id="27" name="圆角矩形 4"/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379844" y="4064036"/>
            <a:ext cx="1618615" cy="358775"/>
            <a:chOff x="1750197" y="4265997"/>
            <a:chExt cx="1618615" cy="358775"/>
          </a:xfrm>
        </p:grpSpPr>
        <p:sp>
          <p:nvSpPr>
            <p:cNvPr id="29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DenseASPP</a:t>
              </a:r>
            </a:p>
          </p:txBody>
        </p:sp>
      </p:grpSp>
      <p:sp>
        <p:nvSpPr>
          <p:cNvPr id="31" name="圆角矩形 4"/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33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SegNet</a:t>
              </a:r>
            </a:p>
          </p:txBody>
        </p:sp>
      </p:grpSp>
      <p:sp>
        <p:nvSpPr>
          <p:cNvPr id="35" name="圆角矩形 4"/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93539" y="4064036"/>
            <a:ext cx="1618615" cy="358775"/>
            <a:chOff x="1750197" y="4265997"/>
            <a:chExt cx="1618615" cy="358775"/>
          </a:xfrm>
        </p:grpSpPr>
        <p:sp>
          <p:nvSpPr>
            <p:cNvPr id="37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9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ResNet50</a:t>
              </a:r>
            </a:p>
          </p:txBody>
        </p:sp>
      </p:grp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450035" y="1756543"/>
            <a:ext cx="5442863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是一种经典的编码器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解码器结构，最初设计用于医学图像分割。其核心特点是跳跃连接（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Skip Connections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），能够将编码器中的特征信息直接传递到解码器，帮助恢复细节信息。在裂缝数据集和火焰数据集上，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的表现非常出色，精确度和整体精度均接近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99.8%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，平均交并比达到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80.25%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的表现相对较弱，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33.78%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，表明其在复杂场景中的分割能力有限。</a:t>
            </a: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6227345" y="1774679"/>
            <a:ext cx="5552441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也是一种编码器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解码器结构，但其独特之处在于使用了池化索引层，能够在解码器中精确还原编码器阶段的最大池化操作，从而恢复细节信息。在裂缝数据集和火焰数据集上，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的表现略低于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，精确度和整体精度分别为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99.74%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99.64%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80.16%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相近，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33.70%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，表明其在复杂场景中的分割能力有限。</a:t>
            </a:r>
          </a:p>
        </p:txBody>
      </p:sp>
      <p:sp>
        <p:nvSpPr>
          <p:cNvPr id="45" name="文本框 44"/>
          <p:cNvSpPr txBox="1"/>
          <p:nvPr>
            <p:custDataLst>
              <p:tags r:id="rId4"/>
            </p:custDataLst>
          </p:nvPr>
        </p:nvSpPr>
        <p:spPr>
          <a:xfrm>
            <a:off x="460558" y="4422932"/>
            <a:ext cx="5422914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结合了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DenseNet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ASPP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（空洞空间金字塔池化）的优点，通过密集连接和不同尺度的空洞卷积来捕获多尺度的上下文信息。在裂缝数据集和火焰数据集上，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的表现最佳，精确度和整体精度分别为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99.82%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99.71%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达到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82.41%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Cityscapes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数据集上，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DenseASPP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的表现也优于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U-Net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SegNet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mIoU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35.43%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，表明其在复杂场景中的分割能力更强。</a:t>
            </a:r>
          </a:p>
        </p:txBody>
      </p:sp>
      <p:sp>
        <p:nvSpPr>
          <p:cNvPr id="47" name="文本框 46"/>
          <p:cNvSpPr txBox="1"/>
          <p:nvPr>
            <p:custDataLst>
              <p:tags r:id="rId5"/>
            </p:custDataLst>
          </p:nvPr>
        </p:nvSpPr>
        <p:spPr>
          <a:xfrm>
            <a:off x="6290851" y="4479168"/>
            <a:ext cx="544284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ResNet50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引入了残差连接（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Residual Connection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），解决了深层网络中的梯度消失问题。残差连接允许信息直接从一层跳过多层传递到后面的层，使得网络可以训练得更深。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残差连接使得网络可以训练得非常深（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层），同时保持训练的稳定性。</a:t>
            </a: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检测中表现优异。</a:t>
            </a:r>
          </a:p>
        </p:txBody>
      </p:sp>
      <p:sp>
        <p:nvSpPr>
          <p:cNvPr id="48" name="文本框 47"/>
          <p:cNvSpPr txBox="1"/>
          <p:nvPr>
            <p:custDataLst>
              <p:tags r:id="rId6"/>
            </p:custDataLst>
          </p:nvPr>
        </p:nvSpPr>
        <p:spPr>
          <a:xfrm>
            <a:off x="450035" y="2769436"/>
            <a:ext cx="3548424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在医学图像分割等任务中表现出色，尤其是在处理小物体和复杂背景时。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结构相对简单，易于训练，且在有限的数据集上也能表现良好。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跳跃连接有助于捕获多尺度的特征信息，提升分割精度。</a:t>
            </a:r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6225909" y="2833544"/>
            <a:ext cx="1852862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轻量级设计，适合实时应用和嵌入式系统。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在自动驾驶等需要实时处理的场景中表现良好。</a:t>
            </a:r>
          </a:p>
        </p:txBody>
      </p:sp>
      <p:sp>
        <p:nvSpPr>
          <p:cNvPr id="50" name="文本框 49"/>
          <p:cNvSpPr txBox="1"/>
          <p:nvPr>
            <p:custDataLst>
              <p:tags r:id="rId8"/>
            </p:custDataLst>
          </p:nvPr>
        </p:nvSpPr>
        <p:spPr>
          <a:xfrm>
            <a:off x="460558" y="5450358"/>
            <a:ext cx="2086073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能够更好地捕获多尺度的上下文信息，适合处理复杂的语义分割任务。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在多个数据集上表现出色，尤其是在需要高精度的任务中。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7001" y="4527760"/>
            <a:ext cx="2848778" cy="19640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7167" y="1817545"/>
            <a:ext cx="4655218" cy="19934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3990" y="4934053"/>
            <a:ext cx="4077246" cy="1500994"/>
          </a:xfrm>
          <a:prstGeom prst="rect">
            <a:avLst/>
          </a:prstGeom>
        </p:spPr>
      </p:pic>
      <p:pic>
        <p:nvPicPr>
          <p:cNvPr id="17" name="图片 16" descr="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5044" y="1852295"/>
            <a:ext cx="3892464" cy="19777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5580" y="167005"/>
            <a:ext cx="168910" cy="5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7005"/>
            <a:ext cx="138430" cy="576000"/>
          </a:xfrm>
          <a:prstGeom prst="rect">
            <a:avLst/>
          </a:prstGeom>
          <a:gradFill>
            <a:gsLst>
              <a:gs pos="0">
                <a:srgbClr val="0B2780"/>
              </a:gs>
              <a:gs pos="100000">
                <a:srgbClr val="091D6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0745" y="167004"/>
            <a:ext cx="595675" cy="576001"/>
          </a:xfrm>
          <a:prstGeom prst="rect">
            <a:avLst/>
          </a:prstGeom>
        </p:spPr>
      </p:pic>
      <p:sp>
        <p:nvSpPr>
          <p:cNvPr id="8" name="圆角矩形 4"/>
          <p:cNvSpPr/>
          <p:nvPr/>
        </p:nvSpPr>
        <p:spPr>
          <a:xfrm>
            <a:off x="421641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79844" y="1390505"/>
            <a:ext cx="1618615" cy="358775"/>
            <a:chOff x="1750197" y="4265997"/>
            <a:chExt cx="1618615" cy="358775"/>
          </a:xfrm>
        </p:grpSpPr>
        <p:sp>
          <p:nvSpPr>
            <p:cNvPr id="12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760867" y="4291396"/>
              <a:ext cx="1597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Inception-V3</a:t>
              </a:r>
            </a:p>
          </p:txBody>
        </p:sp>
      </p:grpSp>
      <p:sp>
        <p:nvSpPr>
          <p:cNvPr id="27" name="圆角矩形 4"/>
          <p:cNvSpPr/>
          <p:nvPr/>
        </p:nvSpPr>
        <p:spPr>
          <a:xfrm>
            <a:off x="421641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369173" y="4064036"/>
            <a:ext cx="1639956" cy="358775"/>
            <a:chOff x="1739526" y="4265997"/>
            <a:chExt cx="1639956" cy="358775"/>
          </a:xfrm>
        </p:grpSpPr>
        <p:sp>
          <p:nvSpPr>
            <p:cNvPr id="29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1739526" y="4291396"/>
              <a:ext cx="1639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DenseNet-121</a:t>
              </a:r>
            </a:p>
          </p:txBody>
        </p:sp>
      </p:grpSp>
      <p:sp>
        <p:nvSpPr>
          <p:cNvPr id="31" name="圆角矩形 4"/>
          <p:cNvSpPr/>
          <p:nvPr/>
        </p:nvSpPr>
        <p:spPr>
          <a:xfrm>
            <a:off x="6235336" y="1565758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193539" y="1390505"/>
            <a:ext cx="1618615" cy="358775"/>
            <a:chOff x="1750197" y="4265997"/>
            <a:chExt cx="1618615" cy="358775"/>
          </a:xfrm>
        </p:grpSpPr>
        <p:sp>
          <p:nvSpPr>
            <p:cNvPr id="33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898469" y="4291396"/>
              <a:ext cx="132207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VGG19</a:t>
              </a:r>
            </a:p>
          </p:txBody>
        </p:sp>
      </p:grpSp>
      <p:sp>
        <p:nvSpPr>
          <p:cNvPr id="35" name="圆角矩形 4"/>
          <p:cNvSpPr/>
          <p:nvPr/>
        </p:nvSpPr>
        <p:spPr>
          <a:xfrm>
            <a:off x="6235336" y="4239289"/>
            <a:ext cx="5535023" cy="2318266"/>
          </a:xfrm>
          <a:prstGeom prst="roundRect">
            <a:avLst>
              <a:gd name="adj" fmla="val 2582"/>
            </a:avLst>
          </a:prstGeom>
          <a:noFill/>
          <a:ln w="19050" cmpd="sng"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93538" y="4064036"/>
            <a:ext cx="1618616" cy="358775"/>
            <a:chOff x="1750196" y="4265997"/>
            <a:chExt cx="1618616" cy="358775"/>
          </a:xfrm>
        </p:grpSpPr>
        <p:sp>
          <p:nvSpPr>
            <p:cNvPr id="37" name="圆角矩形 2"/>
            <p:cNvSpPr/>
            <p:nvPr/>
          </p:nvSpPr>
          <p:spPr>
            <a:xfrm>
              <a:off x="1750197" y="4265997"/>
              <a:ext cx="1618615" cy="35877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B2780"/>
                </a:gs>
                <a:gs pos="100000">
                  <a:srgbClr val="091D66"/>
                </a:gs>
              </a:gsLst>
              <a:lin ang="2700000" scaled="0"/>
            </a:gradFill>
            <a:ln>
              <a:noFill/>
            </a:ln>
            <a:effectLst>
              <a:outerShdw blurRad="2032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1"/>
              </p:custDataLst>
            </p:nvPr>
          </p:nvSpPr>
          <p:spPr>
            <a:xfrm>
              <a:off x="1750196" y="4291396"/>
              <a:ext cx="16186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MobileNetV2</a:t>
              </a:r>
            </a:p>
          </p:txBody>
        </p:sp>
      </p:grp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459463" y="1755721"/>
            <a:ext cx="1605007" cy="207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Inception-V3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通过“分解卷积”和“不对称卷积”来减少计算量，同时保持模型的表达能力。分解卷积将大卷积核（如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5×5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）分解为多个小卷积核（如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3×3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1×1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），减少了参数数量。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计算效率高。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训练速度较快。</a:t>
            </a:r>
          </a:p>
        </p:txBody>
      </p:sp>
      <p:sp>
        <p:nvSpPr>
          <p:cNvPr id="44" name="文本框 43"/>
          <p:cNvSpPr txBox="1"/>
          <p:nvPr>
            <p:custDataLst>
              <p:tags r:id="rId2"/>
            </p:custDataLst>
          </p:nvPr>
        </p:nvSpPr>
        <p:spPr>
          <a:xfrm>
            <a:off x="7982848" y="1774679"/>
            <a:ext cx="3773078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VGG19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是一个经典的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模型，特点是使用了多个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3×3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卷积层堆叠，增加了网络的深度。输入图像大小为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224×224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像素。</a:t>
            </a:r>
          </a:p>
        </p:txBody>
      </p:sp>
      <p:sp>
        <p:nvSpPr>
          <p:cNvPr id="45" name="文本框 44"/>
          <p:cNvSpPr txBox="1"/>
          <p:nvPr>
            <p:custDataLst>
              <p:tags r:id="rId3"/>
            </p:custDataLst>
          </p:nvPr>
        </p:nvSpPr>
        <p:spPr>
          <a:xfrm>
            <a:off x="541337" y="4582442"/>
            <a:ext cx="2190115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DenseNet-121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引入了“密集连接”（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Dense Connection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），每一层都直接连接到后续的所有层。这种设计有助于缓解梯度消失问题，并且能够更有效地利用特征。</a:t>
            </a:r>
          </a:p>
        </p:txBody>
      </p:sp>
      <p:sp>
        <p:nvSpPr>
          <p:cNvPr id="47" name="文本框 46"/>
          <p:cNvSpPr txBox="1"/>
          <p:nvPr>
            <p:custDataLst>
              <p:tags r:id="rId4"/>
            </p:custDataLst>
          </p:nvPr>
        </p:nvSpPr>
        <p:spPr>
          <a:xfrm>
            <a:off x="6336976" y="4434931"/>
            <a:ext cx="5304260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MobileNetV2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是一种轻量级网络，适用于移动设备和嵌入式设备。它使用了“倒置残差块”（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Inverted Residual Block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）和“线性瓶颈”（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Linear Bottleneck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）结构，减少了计算量和参数量。</a:t>
            </a:r>
          </a:p>
        </p:txBody>
      </p:sp>
      <p:sp>
        <p:nvSpPr>
          <p:cNvPr id="49" name="文本框 48"/>
          <p:cNvSpPr txBox="1"/>
          <p:nvPr>
            <p:custDataLst>
              <p:tags r:id="rId5"/>
            </p:custDataLst>
          </p:nvPr>
        </p:nvSpPr>
        <p:spPr>
          <a:xfrm>
            <a:off x="10442149" y="2755995"/>
            <a:ext cx="1256433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计算效率高。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训练速度较快。</a:t>
            </a:r>
          </a:p>
        </p:txBody>
      </p:sp>
      <p:sp>
        <p:nvSpPr>
          <p:cNvPr id="50" name="文本框 49"/>
          <p:cNvSpPr txBox="1"/>
          <p:nvPr>
            <p:custDataLst>
              <p:tags r:id="rId6"/>
            </p:custDataLst>
          </p:nvPr>
        </p:nvSpPr>
        <p:spPr>
          <a:xfrm>
            <a:off x="541337" y="5659117"/>
            <a:ext cx="2729764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结构简单，易于理解和实现。 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缺点是由于参数量较大，训练时间较长，准确率相对较低。</a:t>
            </a: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333896" y="5118999"/>
            <a:ext cx="1230094" cy="127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密集连接使得网络能够更有效地利用特征，准确率较高。</a:t>
            </a:r>
          </a:p>
          <a:p>
            <a:pPr marL="228600" indent="-228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缺点是训练时间较长。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21640" y="121285"/>
            <a:ext cx="3394710" cy="689610"/>
            <a:chOff x="664" y="191"/>
            <a:chExt cx="5346" cy="1086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664" y="191"/>
              <a:ext cx="534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gradFill>
                    <a:gsLst>
                      <a:gs pos="0">
                        <a:srgbClr val="0B2780"/>
                      </a:gs>
                      <a:gs pos="100000">
                        <a:srgbClr val="091D66"/>
                      </a:gs>
                    </a:gsLst>
                    <a:lin ang="5400000" scaled="0"/>
                  </a:gra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关键技术调研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664" y="843"/>
              <a:ext cx="534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Key Technology Research</a:t>
              </a:r>
              <a:endPara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421640" y="810584"/>
            <a:ext cx="931591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91D66"/>
                </a:solidFill>
                <a:latin typeface="微软雅黑" panose="020B0503020204020204" charset="-122"/>
                <a:ea typeface="微软雅黑" panose="020B0503020204020204" charset="-122"/>
              </a:rPr>
              <a:t>基于深度学习的语义分割任务方法调研（续）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1ZTEyZjJiODllNzZlN2YzYzBlZTQ3MmM4ZmM5NjIifQ=="/>
  <p:tag name="KSO_WPP_MARK_KEY" val="e113931c-efbd-44e4-acf8-aeb534a478b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36.4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006062992126,&quot;left&quot;:72,&quot;top&quot;:123,&quot;width&quot;:1296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7,&quot;left&quot;:48.95,&quot;top&quot;:110.45,&quot;width&quot;:870.0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525.7,&quot;left&quot;:48.95,&quot;top&quot;:110.45,&quot;width&quot;:870.0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690.7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690.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2.25,&quot;left&quot;:74.75,&quot;top&quot;:77.4,&quot;width&quot;:584.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170.75,&quot;left&quot;:137.4,&quot;top&quot;:228.9,&quot;width&quot;:736.4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0.75,&quot;left&quot;:137.4,&quot;top&quot;:228.9,&quot;width&quot;:736.4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7095</Words>
  <Application>Microsoft Macintosh PowerPoint</Application>
  <PresentationFormat>宽屏</PresentationFormat>
  <Paragraphs>652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Arial</vt:lpstr>
      <vt:lpstr>Inherit</vt:lpstr>
      <vt:lpstr>华文中宋</vt:lpstr>
      <vt:lpstr>楷体</vt:lpstr>
      <vt:lpstr>Wingdings</vt:lpstr>
      <vt:lpstr>Segoe UI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HC1241</cp:lastModifiedBy>
  <cp:revision>68</cp:revision>
  <dcterms:created xsi:type="dcterms:W3CDTF">2023-02-14T07:07:00Z</dcterms:created>
  <dcterms:modified xsi:type="dcterms:W3CDTF">2025-06-11T15:33:04Z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723EB42BB8CE4F35BEC96FB2BB243418_13</vt:lpwstr>
  </property>
  <property fmtid="{D5CDD505-2E9C-101B-9397-08002B2CF9AE}" pid="3" name="KSOProductBuildVer">
    <vt:lpwstr>2052-12.1.0.21171</vt:lpwstr>
  </property>
</Properties>
</file>